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6" r:id="rId3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7CA656-EFC6-4F2F-A41D-C53B9ADED6C8}" v="444" dt="2021-05-27T18:18:22.807"/>
    <p1510:client id="{64A4A943-7B7F-6C1B-AECC-42087CDB8E32}" v="1" dt="2021-05-27T10:59:08.052"/>
    <p1510:client id="{7BCD8038-0C33-7189-8DE2-664FC928E6EE}" v="11" dt="2021-05-27T17:05:33.7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8" autoAdjust="0"/>
    <p:restoredTop sz="86385" autoAdjust="0"/>
  </p:normalViewPr>
  <p:slideViewPr>
    <p:cSldViewPr snapToGrid="0" snapToObjects="1">
      <p:cViewPr varScale="1">
        <p:scale>
          <a:sx n="71" d="100"/>
          <a:sy n="71" d="100"/>
        </p:scale>
        <p:origin x="1152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423C-65C9-8746-9D02-7E32C1F897FE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6E31-742E-7A4F-A24D-84F589A0F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730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423C-65C9-8746-9D02-7E32C1F897FE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6E31-742E-7A4F-A24D-84F589A0F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77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423C-65C9-8746-9D02-7E32C1F897FE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6E31-742E-7A4F-A24D-84F589A0F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92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423C-65C9-8746-9D02-7E32C1F897FE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6E31-742E-7A4F-A24D-84F589A0F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03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423C-65C9-8746-9D02-7E32C1F897FE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6E31-742E-7A4F-A24D-84F589A0F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14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423C-65C9-8746-9D02-7E32C1F897FE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6E31-742E-7A4F-A24D-84F589A0F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807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423C-65C9-8746-9D02-7E32C1F897FE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6E31-742E-7A4F-A24D-84F589A0F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798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423C-65C9-8746-9D02-7E32C1F897FE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6E31-742E-7A4F-A24D-84F589A0F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18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423C-65C9-8746-9D02-7E32C1F897FE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6E31-742E-7A4F-A24D-84F589A0F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273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423C-65C9-8746-9D02-7E32C1F897FE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6E31-742E-7A4F-A24D-84F589A0F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950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423C-65C9-8746-9D02-7E32C1F897FE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6E31-742E-7A4F-A24D-84F589A0F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479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8423C-65C9-8746-9D02-7E32C1F897FE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56E31-742E-7A4F-A24D-84F589A0F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58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69">
            <a:extLst>
              <a:ext uri="{FF2B5EF4-FFF2-40B4-BE49-F238E27FC236}">
                <a16:creationId xmlns:a16="http://schemas.microsoft.com/office/drawing/2014/main" id="{B0EC4ACE-255F-F34C-9110-35B08B41D6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28971" y="407352"/>
            <a:ext cx="10355179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Decolonising the Science Curriculum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An upside down map of the world.">
            <a:extLst>
              <a:ext uri="{FF2B5EF4-FFF2-40B4-BE49-F238E27FC236}">
                <a16:creationId xmlns:a16="http://schemas.microsoft.com/office/drawing/2014/main" id="{475B5E9F-B613-D34B-B981-3320E31F452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4000"/>
          </a:blip>
          <a:stretch>
            <a:fillRect/>
          </a:stretch>
        </p:blipFill>
        <p:spPr>
          <a:xfrm>
            <a:off x="-12266" y="1736118"/>
            <a:ext cx="12801600" cy="6068291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8D07C0E9-E742-4683-A6C6-2F144C9668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77814" y="1593237"/>
            <a:ext cx="10355179" cy="6548705"/>
            <a:chOff x="1270102" y="1593237"/>
            <a:chExt cx="10355179" cy="6548705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E042BA1F-12DA-40B6-81F0-62F84ACBD3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31044"/>
            <a:stretch/>
          </p:blipFill>
          <p:spPr>
            <a:xfrm>
              <a:off x="1270102" y="1593237"/>
              <a:ext cx="10355179" cy="6548705"/>
            </a:xfrm>
            <a:prstGeom prst="rect">
              <a:avLst/>
            </a:prstGeom>
          </p:spPr>
        </p:pic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318E7B8-472D-418E-903E-D26225CF29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752020" y="1934308"/>
              <a:ext cx="1406769" cy="139996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8F55DC6-2EAE-4BF9-A49A-497D74F717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07751" y="2549679"/>
              <a:ext cx="1638668" cy="1466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1DC9871-4803-4BC0-A0D8-487AF4374A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6070" y="3405282"/>
              <a:ext cx="1638668" cy="1466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FE3387A-5D8C-4912-971D-1016C53B21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7512" y="4373024"/>
              <a:ext cx="1638668" cy="1466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4B561D3-8A96-44E6-A29C-1F840CDB4242}"/>
                </a:ext>
              </a:extLst>
            </p:cNvPr>
            <p:cNvCxnSpPr>
              <a:cxnSpLocks/>
            </p:cNvCxnSpPr>
            <p:nvPr/>
          </p:nvCxnSpPr>
          <p:spPr>
            <a:xfrm>
              <a:off x="5228492" y="5122256"/>
              <a:ext cx="2431956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01229EE-702A-403F-BF8A-0990FB2B7B51}"/>
                </a:ext>
              </a:extLst>
            </p:cNvPr>
            <p:cNvCxnSpPr>
              <a:cxnSpLocks/>
            </p:cNvCxnSpPr>
            <p:nvPr/>
          </p:nvCxnSpPr>
          <p:spPr>
            <a:xfrm>
              <a:off x="4932686" y="5841289"/>
              <a:ext cx="3090206" cy="1466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16B3E0D-60C6-49F0-B1F1-3BADE4EF59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09158" y="6859520"/>
              <a:ext cx="4072331" cy="1466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Google Shape;328;p36">
            <a:extLst>
              <a:ext uri="{FF2B5EF4-FFF2-40B4-BE49-F238E27FC236}">
                <a16:creationId xmlns:a16="http://schemas.microsoft.com/office/drawing/2014/main" id="{EC36C130-7244-EB4A-8E94-7BF3EC391F5C}"/>
              </a:ext>
            </a:extLst>
          </p:cNvPr>
          <p:cNvSpPr txBox="1"/>
          <p:nvPr/>
        </p:nvSpPr>
        <p:spPr>
          <a:xfrm>
            <a:off x="5414510" y="1860786"/>
            <a:ext cx="2066364" cy="54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400" b="1" dirty="0">
                <a:solidFill>
                  <a:srgbClr val="002060"/>
                </a:solidFill>
                <a:latin typeface="Arial" panose="020B0604020202020204" pitchFamily="34" charset="0"/>
                <a:ea typeface="Fira Sans Extra Condensed Medium"/>
                <a:cs typeface="Arial" panose="020B0604020202020204" pitchFamily="34" charset="0"/>
                <a:sym typeface="Fira Sans Extra Condensed Medium"/>
              </a:rPr>
              <a:t>Co-creation with students</a:t>
            </a:r>
            <a:endParaRPr sz="1400" b="1" i="0" u="none" strike="noStrike" cap="none" dirty="0">
              <a:solidFill>
                <a:srgbClr val="002060"/>
              </a:solidFill>
              <a:latin typeface="Arial" panose="020B0604020202020204" pitchFamily="34" charset="0"/>
              <a:ea typeface="Fira Sans Extra Condensed Medium"/>
              <a:cs typeface="Arial" panose="020B0604020202020204" pitchFamily="34" charset="0"/>
              <a:sym typeface="Fira Sans Extra Condensed Medium"/>
            </a:endParaRPr>
          </a:p>
        </p:txBody>
      </p:sp>
      <p:sp>
        <p:nvSpPr>
          <p:cNvPr id="63" name="Google Shape;328;p36">
            <a:extLst>
              <a:ext uri="{FF2B5EF4-FFF2-40B4-BE49-F238E27FC236}">
                <a16:creationId xmlns:a16="http://schemas.microsoft.com/office/drawing/2014/main" id="{C1518B83-4B31-1249-B42B-B24F68EC627C}"/>
              </a:ext>
            </a:extLst>
          </p:cNvPr>
          <p:cNvSpPr txBox="1"/>
          <p:nvPr/>
        </p:nvSpPr>
        <p:spPr>
          <a:xfrm>
            <a:off x="5536028" y="2622151"/>
            <a:ext cx="1764886" cy="54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400" b="1" dirty="0">
                <a:solidFill>
                  <a:srgbClr val="002060"/>
                </a:solidFill>
                <a:latin typeface="Arial" panose="020B0604020202020204" pitchFamily="34" charset="0"/>
                <a:ea typeface="Fira Sans Extra Condensed Medium"/>
                <a:cs typeface="Arial" panose="020B0604020202020204" pitchFamily="34" charset="0"/>
                <a:sym typeface="Fira Sans Extra Condensed Medium"/>
              </a:rPr>
              <a:t>Broadening critical content</a:t>
            </a:r>
            <a:endParaRPr sz="1400" b="1" i="0" u="none" strike="noStrike" cap="none" dirty="0">
              <a:solidFill>
                <a:srgbClr val="002060"/>
              </a:solidFill>
              <a:latin typeface="Arial" panose="020B0604020202020204" pitchFamily="34" charset="0"/>
              <a:ea typeface="Fira Sans Extra Condensed Medium"/>
              <a:cs typeface="Arial" panose="020B0604020202020204" pitchFamily="34" charset="0"/>
              <a:sym typeface="Fira Sans Extra Condensed Medium"/>
            </a:endParaRPr>
          </a:p>
        </p:txBody>
      </p:sp>
      <p:sp>
        <p:nvSpPr>
          <p:cNvPr id="61" name="Google Shape;326;p36">
            <a:extLst>
              <a:ext uri="{FF2B5EF4-FFF2-40B4-BE49-F238E27FC236}">
                <a16:creationId xmlns:a16="http://schemas.microsoft.com/office/drawing/2014/main" id="{59F7FE06-1402-A74C-A0FE-EAC011483704}"/>
              </a:ext>
            </a:extLst>
          </p:cNvPr>
          <p:cNvSpPr txBox="1"/>
          <p:nvPr/>
        </p:nvSpPr>
        <p:spPr>
          <a:xfrm>
            <a:off x="5572961" y="3498854"/>
            <a:ext cx="1764886" cy="600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GB" sz="1400" b="1" dirty="0">
                <a:solidFill>
                  <a:srgbClr val="002060"/>
                </a:solidFill>
                <a:latin typeface="Arial" panose="020B0604020202020204" pitchFamily="34" charset="0"/>
                <a:ea typeface="Fira Sans Extra Condensed Medium"/>
                <a:cs typeface="Arial" panose="020B0604020202020204" pitchFamily="34" charset="0"/>
                <a:sym typeface="Fira Sans Extra Condensed Medium"/>
              </a:rPr>
              <a:t>Diversity of staff and students</a:t>
            </a:r>
            <a:endParaRPr lang="en-GB" sz="1400" b="1" i="0" u="none" strike="noStrike" cap="none" dirty="0">
              <a:solidFill>
                <a:srgbClr val="002060"/>
              </a:solidFill>
              <a:latin typeface="Arial" panose="020B0604020202020204" pitchFamily="34" charset="0"/>
              <a:ea typeface="Fira Sans Extra Condensed Medium"/>
              <a:cs typeface="Arial" panose="020B0604020202020204" pitchFamily="34" charset="0"/>
              <a:sym typeface="Fira Sans Extra Condensed Medium"/>
            </a:endParaRPr>
          </a:p>
        </p:txBody>
      </p:sp>
      <p:sp>
        <p:nvSpPr>
          <p:cNvPr id="62" name="Google Shape;327;p36">
            <a:extLst>
              <a:ext uri="{FF2B5EF4-FFF2-40B4-BE49-F238E27FC236}">
                <a16:creationId xmlns:a16="http://schemas.microsoft.com/office/drawing/2014/main" id="{434C1D29-C423-B341-B740-1157C41DA328}"/>
              </a:ext>
            </a:extLst>
          </p:cNvPr>
          <p:cNvSpPr txBox="1"/>
          <p:nvPr/>
        </p:nvSpPr>
        <p:spPr>
          <a:xfrm>
            <a:off x="5475913" y="4373024"/>
            <a:ext cx="1902344" cy="54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400" b="1" dirty="0">
                <a:solidFill>
                  <a:srgbClr val="002060"/>
                </a:solidFill>
                <a:latin typeface="Arial" panose="020B0604020202020204" pitchFamily="34" charset="0"/>
                <a:ea typeface="Fira Sans Extra Condensed Medium"/>
                <a:cs typeface="Arial" panose="020B0604020202020204" pitchFamily="34" charset="0"/>
                <a:sym typeface="Fira Sans Extra Condensed Medium"/>
              </a:rPr>
              <a:t>Diversifying authorships</a:t>
            </a:r>
            <a:endParaRPr sz="1400" b="1" i="0" u="none" strike="noStrike" cap="none" dirty="0">
              <a:solidFill>
                <a:srgbClr val="002060"/>
              </a:solidFill>
              <a:latin typeface="Arial" panose="020B0604020202020204" pitchFamily="34" charset="0"/>
              <a:ea typeface="Fira Sans Extra Condensed Medium"/>
              <a:cs typeface="Arial" panose="020B0604020202020204" pitchFamily="34" charset="0"/>
              <a:sym typeface="Fira Sans Extra Condensed Medium"/>
            </a:endParaRPr>
          </a:p>
        </p:txBody>
      </p:sp>
      <p:sp>
        <p:nvSpPr>
          <p:cNvPr id="71" name="Google Shape;315;p36">
            <a:extLst>
              <a:ext uri="{FF2B5EF4-FFF2-40B4-BE49-F238E27FC236}">
                <a16:creationId xmlns:a16="http://schemas.microsoft.com/office/drawing/2014/main" id="{8658BDC6-03A2-2142-B6D8-83871E6AD1FD}"/>
              </a:ext>
            </a:extLst>
          </p:cNvPr>
          <p:cNvSpPr txBox="1"/>
          <p:nvPr/>
        </p:nvSpPr>
        <p:spPr>
          <a:xfrm>
            <a:off x="5313950" y="4991951"/>
            <a:ext cx="2346498" cy="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400" b="1" dirty="0">
                <a:solidFill>
                  <a:srgbClr val="002060"/>
                </a:solidFill>
                <a:latin typeface="Arial" panose="020B0604020202020204" pitchFamily="34" charset="0"/>
                <a:ea typeface="Fira Sans Extra Condensed Medium"/>
                <a:cs typeface="Arial" panose="020B0604020202020204" pitchFamily="34" charset="0"/>
                <a:sym typeface="Fira Sans Extra Condensed Medium"/>
              </a:rPr>
              <a:t>Understanding different knowledge systems</a:t>
            </a:r>
            <a:endParaRPr sz="1400" b="1" i="0" u="none" strike="noStrike" cap="none" dirty="0">
              <a:solidFill>
                <a:srgbClr val="002060"/>
              </a:solidFill>
              <a:latin typeface="Arial" panose="020B0604020202020204" pitchFamily="34" charset="0"/>
              <a:ea typeface="Fira Sans Extra Condensed Medium"/>
              <a:cs typeface="Arial" panose="020B0604020202020204" pitchFamily="34" charset="0"/>
              <a:sym typeface="Fira Sans Extra Condensed Medium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735BB1C-B2FB-8F41-B14A-384D46F636BE}"/>
              </a:ext>
            </a:extLst>
          </p:cNvPr>
          <p:cNvSpPr/>
          <p:nvPr/>
        </p:nvSpPr>
        <p:spPr>
          <a:xfrm>
            <a:off x="4702477" y="5841289"/>
            <a:ext cx="35694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Our world today is interconnected, globally. Our understandings are interconnected, the work of people from across the globe</a:t>
            </a:r>
            <a:endParaRPr lang="en-US" sz="1400" b="1" dirty="0">
              <a:solidFill>
                <a:srgbClr val="002060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9E155AC-0423-7641-95E8-BA52B59668B1}"/>
              </a:ext>
            </a:extLst>
          </p:cNvPr>
          <p:cNvSpPr/>
          <p:nvPr/>
        </p:nvSpPr>
        <p:spPr>
          <a:xfrm>
            <a:off x="4492909" y="6945601"/>
            <a:ext cx="39885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An inclusive curriculum reclaims voices our education has erased.</a:t>
            </a:r>
            <a:endParaRPr lang="en-US" sz="1400" b="1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3F8009-CEB8-674F-8E57-3CBA507DE749}"/>
              </a:ext>
            </a:extLst>
          </p:cNvPr>
          <p:cNvSpPr/>
          <p:nvPr/>
        </p:nvSpPr>
        <p:spPr>
          <a:xfrm>
            <a:off x="806051" y="8302178"/>
            <a:ext cx="113141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Science needs to be decolonised to move away from focus on global North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794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 descr="An upside down map of the world with arrows showing the location of the countries where the listed scientists lived or worked. ">
            <a:extLst>
              <a:ext uri="{FF2B5EF4-FFF2-40B4-BE49-F238E27FC236}">
                <a16:creationId xmlns:a16="http://schemas.microsoft.com/office/drawing/2014/main" id="{33123EF7-192C-45EF-B291-BD1DF4623E57}"/>
              </a:ext>
            </a:extLst>
          </p:cNvPr>
          <p:cNvGrpSpPr/>
          <p:nvPr/>
        </p:nvGrpSpPr>
        <p:grpSpPr>
          <a:xfrm>
            <a:off x="117230" y="2381029"/>
            <a:ext cx="9793704" cy="6190430"/>
            <a:chOff x="117230" y="1766454"/>
            <a:chExt cx="9793704" cy="619043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276276B-5282-4D62-A47F-7021162D0FB9}"/>
                </a:ext>
              </a:extLst>
            </p:cNvPr>
            <p:cNvGrpSpPr/>
            <p:nvPr/>
          </p:nvGrpSpPr>
          <p:grpSpPr>
            <a:xfrm>
              <a:off x="117230" y="1766454"/>
              <a:ext cx="9793704" cy="6190430"/>
              <a:chOff x="117230" y="1766454"/>
              <a:chExt cx="9793704" cy="619043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CEA5AA8A-09CD-4A82-A59C-F8BF51988DBD}"/>
                  </a:ext>
                </a:extLst>
              </p:cNvPr>
              <p:cNvGrpSpPr/>
              <p:nvPr/>
            </p:nvGrpSpPr>
            <p:grpSpPr>
              <a:xfrm>
                <a:off x="117230" y="1766454"/>
                <a:ext cx="9793704" cy="6190430"/>
                <a:chOff x="117230" y="1766454"/>
                <a:chExt cx="9793704" cy="6190430"/>
              </a:xfrm>
            </p:grpSpPr>
            <p:grpSp>
              <p:nvGrpSpPr>
                <p:cNvPr id="4" name="Group 3">
                  <a:extLst>
                    <a:ext uri="{FF2B5EF4-FFF2-40B4-BE49-F238E27FC236}">
                      <a16:creationId xmlns:a16="http://schemas.microsoft.com/office/drawing/2014/main" id="{BA9E2B20-BAE6-485F-B340-8085C9A57C34}"/>
                    </a:ext>
                  </a:extLst>
                </p:cNvPr>
                <p:cNvGrpSpPr/>
                <p:nvPr/>
              </p:nvGrpSpPr>
              <p:grpSpPr>
                <a:xfrm>
                  <a:off x="117230" y="1766454"/>
                  <a:ext cx="9793704" cy="6190430"/>
                  <a:chOff x="117230" y="1766454"/>
                  <a:chExt cx="9793704" cy="6190430"/>
                </a:xfrm>
              </p:grpSpPr>
              <p:pic>
                <p:nvPicPr>
                  <p:cNvPr id="5" name="Picture 4">
                    <a:extLst>
                      <a:ext uri="{FF2B5EF4-FFF2-40B4-BE49-F238E27FC236}">
                        <a16:creationId xmlns:a16="http://schemas.microsoft.com/office/drawing/2014/main" id="{475B5E9F-B613-D34B-B981-3320E31F452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117230" y="1766454"/>
                    <a:ext cx="9769642" cy="6190430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</p:pic>
              <p:cxnSp>
                <p:nvCxnSpPr>
                  <p:cNvPr id="30" name="Straight Connector 29">
                    <a:extLst>
                      <a:ext uri="{FF2B5EF4-FFF2-40B4-BE49-F238E27FC236}">
                        <a16:creationId xmlns:a16="http://schemas.microsoft.com/office/drawing/2014/main" id="{0EC458F1-AD5E-CB4D-AD24-71B20F75332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020851" y="2024809"/>
                    <a:ext cx="6890083" cy="244037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68857D4E-3D3B-2C4E-A903-21D02A18554B}"/>
                    </a:ext>
                  </a:extLst>
                </p:cNvPr>
                <p:cNvCxnSpPr/>
                <p:nvPr/>
              </p:nvCxnSpPr>
              <p:spPr>
                <a:xfrm>
                  <a:off x="1881862" y="4988400"/>
                  <a:ext cx="8013832" cy="194178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4075F4CB-2BDC-5847-8A7B-A4C080CA1B5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01656" y="3164335"/>
                <a:ext cx="6702860" cy="176489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A79C0C0-4222-49FE-9EA8-DD5662A94732}"/>
                </a:ext>
              </a:extLst>
            </p:cNvPr>
            <p:cNvGrpSpPr/>
            <p:nvPr/>
          </p:nvGrpSpPr>
          <p:grpSpPr>
            <a:xfrm>
              <a:off x="3237416" y="2099234"/>
              <a:ext cx="6649456" cy="4735997"/>
              <a:chOff x="3237416" y="2099234"/>
              <a:chExt cx="6649456" cy="4735997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6235128E-AE7B-4A40-ADAD-C32D022ECA76}"/>
                  </a:ext>
                </a:extLst>
              </p:cNvPr>
              <p:cNvGrpSpPr/>
              <p:nvPr/>
            </p:nvGrpSpPr>
            <p:grpSpPr>
              <a:xfrm rot="20636818">
                <a:off x="3341697" y="4209159"/>
                <a:ext cx="160421" cy="234918"/>
                <a:chOff x="2406316" y="2347862"/>
                <a:chExt cx="232610" cy="296488"/>
              </a:xfrm>
            </p:grpSpPr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7DE8917C-BCEA-5B4D-A700-D35CA75C749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06316" y="2347862"/>
                  <a:ext cx="224589" cy="15470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E321F3E7-2F9A-D047-8F10-BC8FDD67D4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14335" y="2468178"/>
                  <a:ext cx="224591" cy="17617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469CEBE9-B5D1-B446-8F8B-917D8478B4D9}"/>
                  </a:ext>
                </a:extLst>
              </p:cNvPr>
              <p:cNvGrpSpPr/>
              <p:nvPr/>
            </p:nvGrpSpPr>
            <p:grpSpPr>
              <a:xfrm rot="20636818">
                <a:off x="4749523" y="3703009"/>
                <a:ext cx="160421" cy="234918"/>
                <a:chOff x="2406316" y="2347862"/>
                <a:chExt cx="232610" cy="296488"/>
              </a:xfrm>
            </p:grpSpPr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E02B8728-D39B-1649-B035-072D16C48A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06316" y="2347862"/>
                  <a:ext cx="224589" cy="154706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39BD229D-33F6-434C-B5F8-6B1FFE2A49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14335" y="2468178"/>
                  <a:ext cx="224591" cy="176172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457B62F2-0F03-3D44-86C6-5E5DDD21C1B6}"/>
                  </a:ext>
                </a:extLst>
              </p:cNvPr>
              <p:cNvGrpSpPr/>
              <p:nvPr/>
            </p:nvGrpSpPr>
            <p:grpSpPr>
              <a:xfrm rot="20636818">
                <a:off x="5832231" y="3324149"/>
                <a:ext cx="160421" cy="234918"/>
                <a:chOff x="2406316" y="2347862"/>
                <a:chExt cx="232610" cy="296488"/>
              </a:xfrm>
            </p:grpSpPr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FA78BA92-2616-0E4B-981B-2C487C67901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06316" y="2347862"/>
                  <a:ext cx="224589" cy="15470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63871567-DEF4-084D-AAF0-0655E3C81BB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14335" y="2468178"/>
                  <a:ext cx="224591" cy="17617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48D12591-DE79-C841-BBE8-E950FB3DD860}"/>
                  </a:ext>
                </a:extLst>
              </p:cNvPr>
              <p:cNvGrpSpPr/>
              <p:nvPr/>
            </p:nvGrpSpPr>
            <p:grpSpPr>
              <a:xfrm rot="20636818">
                <a:off x="7977469" y="2577377"/>
                <a:ext cx="160421" cy="234918"/>
                <a:chOff x="2406316" y="2347862"/>
                <a:chExt cx="232610" cy="296488"/>
              </a:xfrm>
            </p:grpSpPr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BBA3CBBD-02CE-7648-A672-2C67A63D02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06316" y="2347862"/>
                  <a:ext cx="224589" cy="15470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74DDFADC-04EF-334B-88FF-653990475B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14335" y="2468178"/>
                  <a:ext cx="224591" cy="17617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DBE905D0-C756-544A-AF76-DA4460E41053}"/>
                  </a:ext>
                </a:extLst>
              </p:cNvPr>
              <p:cNvCxnSpPr/>
              <p:nvPr/>
            </p:nvCxnSpPr>
            <p:spPr>
              <a:xfrm>
                <a:off x="4031504" y="5240137"/>
                <a:ext cx="5855368" cy="36812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7DEDF7D8-1CE6-9F4E-9166-827F8D210242}"/>
                  </a:ext>
                </a:extLst>
              </p:cNvPr>
              <p:cNvCxnSpPr/>
              <p:nvPr/>
            </p:nvCxnSpPr>
            <p:spPr>
              <a:xfrm flipV="1">
                <a:off x="5459251" y="4612800"/>
                <a:ext cx="4427621" cy="99545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CEF304D6-96DB-FD49-B057-DF9BF1E81FB8}"/>
                  </a:ext>
                </a:extLst>
              </p:cNvPr>
              <p:cNvGrpSpPr/>
              <p:nvPr/>
            </p:nvGrpSpPr>
            <p:grpSpPr>
              <a:xfrm rot="20636818">
                <a:off x="9359194" y="2099234"/>
                <a:ext cx="160421" cy="234918"/>
                <a:chOff x="2406316" y="2347862"/>
                <a:chExt cx="232610" cy="296488"/>
              </a:xfrm>
            </p:grpSpPr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703DC632-19EC-DE45-B61A-491410D6E1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06316" y="2347862"/>
                  <a:ext cx="224589" cy="15470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C23B5F80-1DE0-1B45-B591-28D33A4EC4A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14335" y="2468178"/>
                  <a:ext cx="224591" cy="17617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18CA3FE6-FB37-6E4F-8DEB-18339A34AFC0}"/>
                  </a:ext>
                </a:extLst>
              </p:cNvPr>
              <p:cNvGrpSpPr/>
              <p:nvPr/>
            </p:nvGrpSpPr>
            <p:grpSpPr>
              <a:xfrm rot="20636818">
                <a:off x="8972320" y="4697082"/>
                <a:ext cx="160421" cy="234918"/>
                <a:chOff x="2406316" y="2347862"/>
                <a:chExt cx="232610" cy="296488"/>
              </a:xfrm>
            </p:grpSpPr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BBFF3ECA-66B7-FD4F-B3F5-AB75354561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06316" y="2347862"/>
                  <a:ext cx="224589" cy="15470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024B0081-3C3F-DA40-8AB1-A1B2283919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14335" y="2468178"/>
                  <a:ext cx="224591" cy="17617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51EF435A-7944-FC47-A9C3-0AB7E695B9B7}"/>
                  </a:ext>
                </a:extLst>
              </p:cNvPr>
              <p:cNvGrpSpPr/>
              <p:nvPr/>
            </p:nvGrpSpPr>
            <p:grpSpPr>
              <a:xfrm rot="20636818">
                <a:off x="9008700" y="3259826"/>
                <a:ext cx="160421" cy="234918"/>
                <a:chOff x="2406316" y="2347862"/>
                <a:chExt cx="232610" cy="296488"/>
              </a:xfrm>
            </p:grpSpPr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169FDA58-429D-BF45-A3E2-3538CC0EFE1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06316" y="2347862"/>
                  <a:ext cx="224589" cy="15470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F5368581-19FF-A442-A8A8-A4D687E6954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14335" y="2468178"/>
                  <a:ext cx="224591" cy="17617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2AFB44C0-E69A-4841-A791-07D8A246DF03}"/>
                  </a:ext>
                </a:extLst>
              </p:cNvPr>
              <p:cNvGrpSpPr/>
              <p:nvPr/>
            </p:nvGrpSpPr>
            <p:grpSpPr>
              <a:xfrm rot="20636818">
                <a:off x="7857547" y="3565693"/>
                <a:ext cx="160421" cy="234918"/>
                <a:chOff x="2406316" y="2347862"/>
                <a:chExt cx="232610" cy="296488"/>
              </a:xfrm>
            </p:grpSpPr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C2486AFA-1F2F-4E49-A789-C73D1C19CA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06316" y="2347862"/>
                  <a:ext cx="224589" cy="15470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66D766E2-D53D-3342-854B-1C52175C3D5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14335" y="2468178"/>
                  <a:ext cx="224591" cy="17617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0CBBDAA2-4D0A-2443-AA81-E84226B657E6}"/>
                  </a:ext>
                </a:extLst>
              </p:cNvPr>
              <p:cNvGrpSpPr/>
              <p:nvPr/>
            </p:nvGrpSpPr>
            <p:grpSpPr>
              <a:xfrm rot="20636818">
                <a:off x="6464343" y="3917942"/>
                <a:ext cx="160421" cy="234918"/>
                <a:chOff x="2406316" y="2347862"/>
                <a:chExt cx="232610" cy="296488"/>
              </a:xfrm>
            </p:grpSpPr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A9DBE1CC-9481-4245-80E9-FB10864048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06316" y="2347862"/>
                  <a:ext cx="224589" cy="15470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BF0D3C99-6B6E-034B-B849-B5746A7E36C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14335" y="2468178"/>
                  <a:ext cx="224591" cy="17617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851A0E2E-D674-964B-8957-6D7CA7FFDD6F}"/>
                  </a:ext>
                </a:extLst>
              </p:cNvPr>
              <p:cNvGrpSpPr/>
              <p:nvPr/>
            </p:nvGrpSpPr>
            <p:grpSpPr>
              <a:xfrm rot="20636818">
                <a:off x="4597205" y="4419211"/>
                <a:ext cx="160421" cy="234918"/>
                <a:chOff x="2406316" y="2347862"/>
                <a:chExt cx="232610" cy="296488"/>
              </a:xfrm>
            </p:grpSpPr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6CE567BF-90D6-EE40-B50B-82EE190E69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06316" y="2347862"/>
                  <a:ext cx="224589" cy="154706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0CA3645D-7CDB-EA4E-8658-A610A69B47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14335" y="2468178"/>
                  <a:ext cx="224591" cy="176172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7F92F5B0-FE4F-4648-99C8-82A166DF0917}"/>
                  </a:ext>
                </a:extLst>
              </p:cNvPr>
              <p:cNvGrpSpPr/>
              <p:nvPr/>
            </p:nvGrpSpPr>
            <p:grpSpPr>
              <a:xfrm rot="20636818">
                <a:off x="7221154" y="5083878"/>
                <a:ext cx="160421" cy="234918"/>
                <a:chOff x="2406316" y="2347862"/>
                <a:chExt cx="232610" cy="296488"/>
              </a:xfrm>
            </p:grpSpPr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D0BC1340-82D0-F54D-9D3C-5BCC5F6124E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06316" y="2347862"/>
                  <a:ext cx="224589" cy="15470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>
                  <a:extLst>
                    <a:ext uri="{FF2B5EF4-FFF2-40B4-BE49-F238E27FC236}">
                      <a16:creationId xmlns:a16="http://schemas.microsoft.com/office/drawing/2014/main" id="{14782CD8-1128-FF43-A49F-3F73667C323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14335" y="2468178"/>
                  <a:ext cx="224591" cy="17617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46E48E18-DCF8-A840-A99F-39499CE0738E}"/>
                  </a:ext>
                </a:extLst>
              </p:cNvPr>
              <p:cNvGrpSpPr/>
              <p:nvPr/>
            </p:nvGrpSpPr>
            <p:grpSpPr>
              <a:xfrm rot="20636818">
                <a:off x="5613104" y="5473782"/>
                <a:ext cx="160421" cy="234918"/>
                <a:chOff x="2406316" y="2347862"/>
                <a:chExt cx="232610" cy="296488"/>
              </a:xfrm>
            </p:grpSpPr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id="{4C102815-110D-E74E-B34F-4CE5B31520E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06316" y="2347862"/>
                  <a:ext cx="224589" cy="15470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EF09BCE6-4063-4A45-8D81-A865FFB5659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14335" y="2468178"/>
                  <a:ext cx="224591" cy="17617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3615AEA3-9053-9A43-AC5F-B62A78B0F49D}"/>
                  </a:ext>
                </a:extLst>
              </p:cNvPr>
              <p:cNvGrpSpPr/>
              <p:nvPr/>
            </p:nvGrpSpPr>
            <p:grpSpPr>
              <a:xfrm rot="1438909">
                <a:off x="8879337" y="6600313"/>
                <a:ext cx="160421" cy="234918"/>
                <a:chOff x="2406316" y="2347862"/>
                <a:chExt cx="232610" cy="296488"/>
              </a:xfrm>
            </p:grpSpPr>
            <p:cxnSp>
              <p:nvCxnSpPr>
                <p:cNvPr id="91" name="Straight Connector 90">
                  <a:extLst>
                    <a:ext uri="{FF2B5EF4-FFF2-40B4-BE49-F238E27FC236}">
                      <a16:creationId xmlns:a16="http://schemas.microsoft.com/office/drawing/2014/main" id="{EA5CB39A-E92E-3941-9C90-C10CE25AA54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06316" y="2347862"/>
                  <a:ext cx="224589" cy="15470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>
                  <a:extLst>
                    <a:ext uri="{FF2B5EF4-FFF2-40B4-BE49-F238E27FC236}">
                      <a16:creationId xmlns:a16="http://schemas.microsoft.com/office/drawing/2014/main" id="{276A5EC6-65FE-A847-8EB4-369409DCEE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14335" y="2468178"/>
                  <a:ext cx="224591" cy="17617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1BB5C6F0-B711-4747-9DDB-A1DEDAFF1FC4}"/>
                  </a:ext>
                </a:extLst>
              </p:cNvPr>
              <p:cNvGrpSpPr/>
              <p:nvPr/>
            </p:nvGrpSpPr>
            <p:grpSpPr>
              <a:xfrm rot="1438909">
                <a:off x="7899574" y="6320473"/>
                <a:ext cx="160421" cy="234918"/>
                <a:chOff x="2406316" y="2347862"/>
                <a:chExt cx="232610" cy="296488"/>
              </a:xfrm>
            </p:grpSpPr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id="{B6DAF8F6-C616-B94E-87E6-82C05A2926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06316" y="2347862"/>
                  <a:ext cx="224589" cy="15470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>
                  <a:extLst>
                    <a:ext uri="{FF2B5EF4-FFF2-40B4-BE49-F238E27FC236}">
                      <a16:creationId xmlns:a16="http://schemas.microsoft.com/office/drawing/2014/main" id="{7A00D004-D461-A540-AA94-430F9CBEA66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14335" y="2468178"/>
                  <a:ext cx="224591" cy="17617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B0C366CA-4002-1F44-900D-13F18E9E936B}"/>
                  </a:ext>
                </a:extLst>
              </p:cNvPr>
              <p:cNvGrpSpPr/>
              <p:nvPr/>
            </p:nvGrpSpPr>
            <p:grpSpPr>
              <a:xfrm rot="1438909">
                <a:off x="6452873" y="5991747"/>
                <a:ext cx="160421" cy="234918"/>
                <a:chOff x="2406316" y="2347862"/>
                <a:chExt cx="232610" cy="296488"/>
              </a:xfrm>
            </p:grpSpPr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CCAAEEEA-3ADD-844A-B847-EA9906BED8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06316" y="2347862"/>
                  <a:ext cx="224589" cy="15470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98F564A6-470E-D747-93B5-AC45F87D2BA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14335" y="2468178"/>
                  <a:ext cx="224591" cy="17617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131ADCFF-DB10-0444-BD41-A2E7197F4E28}"/>
                  </a:ext>
                </a:extLst>
              </p:cNvPr>
              <p:cNvGrpSpPr/>
              <p:nvPr/>
            </p:nvGrpSpPr>
            <p:grpSpPr>
              <a:xfrm rot="1438909">
                <a:off x="4924436" y="5627176"/>
                <a:ext cx="160421" cy="234918"/>
                <a:chOff x="2406316" y="2347862"/>
                <a:chExt cx="232610" cy="296488"/>
              </a:xfrm>
            </p:grpSpPr>
            <p:cxnSp>
              <p:nvCxnSpPr>
                <p:cNvPr id="106" name="Straight Connector 105">
                  <a:extLst>
                    <a:ext uri="{FF2B5EF4-FFF2-40B4-BE49-F238E27FC236}">
                      <a16:creationId xmlns:a16="http://schemas.microsoft.com/office/drawing/2014/main" id="{8710C0BE-FDB0-B244-86C4-3D860AED7B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06316" y="2347862"/>
                  <a:ext cx="224589" cy="154706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id="{FDDD1218-EA57-1D43-90C2-19B6F42D17B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14335" y="2468178"/>
                  <a:ext cx="224591" cy="176172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FEE30673-3AFA-A54C-97A2-F01132376877}"/>
                  </a:ext>
                </a:extLst>
              </p:cNvPr>
              <p:cNvGrpSpPr/>
              <p:nvPr/>
            </p:nvGrpSpPr>
            <p:grpSpPr>
              <a:xfrm rot="1438909">
                <a:off x="3237416" y="5223370"/>
                <a:ext cx="160421" cy="234918"/>
                <a:chOff x="2406316" y="2347862"/>
                <a:chExt cx="232610" cy="296488"/>
              </a:xfrm>
            </p:grpSpPr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id="{4DA272BE-D60D-EF4E-8587-B8231DD9BF4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06316" y="2347862"/>
                  <a:ext cx="224589" cy="154706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1FC7D567-6F56-BB4B-86F8-290B34B846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14335" y="2468178"/>
                  <a:ext cx="224591" cy="176172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158E5E9-0531-414D-BF18-DB5F14DE5E9A}"/>
              </a:ext>
            </a:extLst>
          </p:cNvPr>
          <p:cNvSpPr txBox="1"/>
          <p:nvPr/>
        </p:nvSpPr>
        <p:spPr>
          <a:xfrm>
            <a:off x="9911737" y="2382770"/>
            <a:ext cx="2719137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 cap="rnd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Chandrasekhara Venkata Raman </a:t>
            </a:r>
            <a:r>
              <a:rPr lang="en-US" sz="1400" dirty="0"/>
              <a:t>(b 1888, India) </a:t>
            </a:r>
          </a:p>
          <a:p>
            <a:pPr algn="ctr"/>
            <a:r>
              <a:rPr lang="en-US" sz="1400" dirty="0"/>
              <a:t>Nobel Prize for Physics in 1930 for his work on the scattering of light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551F5A-3ADC-CE4B-AA85-1C4062A2B0C7}"/>
              </a:ext>
            </a:extLst>
          </p:cNvPr>
          <p:cNvSpPr txBox="1"/>
          <p:nvPr/>
        </p:nvSpPr>
        <p:spPr>
          <a:xfrm>
            <a:off x="9911737" y="3417658"/>
            <a:ext cx="2719137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Ibn </a:t>
            </a:r>
            <a:r>
              <a:rPr lang="en-US" sz="1400" b="1" dirty="0" err="1"/>
              <a:t>Sina</a:t>
            </a:r>
            <a:r>
              <a:rPr lang="en-US" sz="1400" b="1" dirty="0"/>
              <a:t>, (</a:t>
            </a:r>
            <a:r>
              <a:rPr lang="en-US" sz="1400" dirty="0"/>
              <a:t>b 980 CE, Uzbekistan)</a:t>
            </a:r>
          </a:p>
          <a:p>
            <a:pPr algn="ctr"/>
            <a:r>
              <a:rPr lang="en-US" sz="1400" dirty="0"/>
              <a:t> 5 volume </a:t>
            </a:r>
            <a:r>
              <a:rPr lang="en-US" sz="1400" dirty="0" err="1"/>
              <a:t>encyclopaedia</a:t>
            </a:r>
            <a:r>
              <a:rPr lang="en-US" sz="1400" dirty="0"/>
              <a:t> of medicine, polymath, medicine, psychology, pharmacology, geology, physics, astronomy, chemistry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99E8278-5A00-3944-BCE4-A60246D24FF5}"/>
              </a:ext>
            </a:extLst>
          </p:cNvPr>
          <p:cNvSpPr txBox="1"/>
          <p:nvPr/>
        </p:nvSpPr>
        <p:spPr>
          <a:xfrm>
            <a:off x="9911737" y="4885396"/>
            <a:ext cx="2719137" cy="11695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 cap="rnd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Abbas ibn </a:t>
            </a:r>
            <a:r>
              <a:rPr lang="en-US" sz="1400" b="1" dirty="0" err="1"/>
              <a:t>Firnas</a:t>
            </a:r>
            <a:r>
              <a:rPr lang="en-US" sz="1400" b="1" dirty="0"/>
              <a:t> </a:t>
            </a:r>
          </a:p>
          <a:p>
            <a:pPr algn="ctr"/>
            <a:r>
              <a:rPr lang="en-US" sz="1400" dirty="0"/>
              <a:t>(800 CE, Ronda)</a:t>
            </a:r>
            <a:endParaRPr lang="en-US" sz="1400" b="1" dirty="0"/>
          </a:p>
          <a:p>
            <a:pPr algn="ctr"/>
            <a:r>
              <a:rPr lang="en-US" sz="1400" dirty="0"/>
              <a:t>Mathematics &amp; mechanics of light. Built flight machines 600 years before da Vinci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A2464B1-C934-1A4D-9086-CA84C24D6A2B}"/>
              </a:ext>
            </a:extLst>
          </p:cNvPr>
          <p:cNvSpPr txBox="1"/>
          <p:nvPr/>
        </p:nvSpPr>
        <p:spPr>
          <a:xfrm>
            <a:off x="9911737" y="6136247"/>
            <a:ext cx="2719137" cy="11695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Al-Khwarizmi (</a:t>
            </a:r>
            <a:r>
              <a:rPr lang="en-US" sz="1400" dirty="0"/>
              <a:t>b 780 CE, Baghdad)</a:t>
            </a:r>
            <a:endParaRPr lang="en-US" sz="1400" b="1" dirty="0"/>
          </a:p>
          <a:p>
            <a:pPr algn="ctr"/>
            <a:r>
              <a:rPr lang="en-US" sz="1400" dirty="0"/>
              <a:t>Mathematician, astronomer, geographer. Developed algorithms in mathematics, precursor to the computer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25A2D7-892E-CA49-8245-9935E6E6E04F}"/>
              </a:ext>
            </a:extLst>
          </p:cNvPr>
          <p:cNvSpPr txBox="1"/>
          <p:nvPr/>
        </p:nvSpPr>
        <p:spPr>
          <a:xfrm>
            <a:off x="9911737" y="7409045"/>
            <a:ext cx="2719137" cy="11695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 cap="rnd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Ge Hong (</a:t>
            </a:r>
            <a:r>
              <a:rPr lang="en-US" sz="1400" dirty="0"/>
              <a:t>b 300 CE, China)</a:t>
            </a:r>
          </a:p>
          <a:p>
            <a:pPr algn="ctr"/>
            <a:r>
              <a:rPr lang="en-US" sz="1400" dirty="0"/>
              <a:t>Recoded the chemical reactions caused when saltpeter, pine resin and charcoal were heated  - gunpowder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DD2DE834-A156-3F49-9D5F-F7FBC7F2339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8402" y="676160"/>
            <a:ext cx="11662611" cy="12003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“reconsideration of who is teaching, what the subject matter is and how it is being taught to ensure all students can see themselves and their backgrounds reflected in the curriculum.”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146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734</TotalTime>
  <Words>225</Words>
  <Application>Microsoft Office PowerPoint</Application>
  <PresentationFormat>A3 Paper (297x420 mm)</PresentationFormat>
  <Paragraphs>21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Decolonising the Science Curriculum</vt:lpstr>
      <vt:lpstr>A “reconsideration of who is teaching, what the subject matter is and how it is being taught to ensure all students can see themselves and their backgrounds reflected in the curriculum.”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Karodia, Nazira (Prof)</dc:creator>
  <cp:lastModifiedBy>Jane Dalton</cp:lastModifiedBy>
  <cp:revision>17</cp:revision>
  <dcterms:created xsi:type="dcterms:W3CDTF">2021-01-20T10:57:43Z</dcterms:created>
  <dcterms:modified xsi:type="dcterms:W3CDTF">2021-05-27T18:23:52Z</dcterms:modified>
</cp:coreProperties>
</file>