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62" r:id="rId4"/>
    <p:sldId id="259" r:id="rId5"/>
    <p:sldId id="266" r:id="rId6"/>
    <p:sldId id="265" r:id="rId7"/>
    <p:sldId id="261" r:id="rId8"/>
    <p:sldId id="263" r:id="rId9"/>
    <p:sldId id="267" r:id="rId10"/>
    <p:sldId id="260"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9155ED-7FC9-7599-A8C3-B20E34E819EE}" v="108" dt="2021-10-06T14:12:41.858"/>
    <p1510:client id="{86A7E163-E7ED-664A-7FC5-FDB754BD26F3}" v="192" dt="2021-09-28T10:36:42.474"/>
    <p1510:client id="{A5285EF1-984F-92C4-19A9-9FF7DDE126F2}" v="422" dt="2021-10-06T14:02:58.937"/>
    <p1510:client id="{B6ACDEA6-59ED-3573-861A-CAF669B2976A}" v="126" dt="2021-09-28T10:18:46.112"/>
    <p1510:client id="{DBF32E3C-D742-5FCD-5946-829C8E513B7D}" v="262" dt="2021-10-01T10:02:17.761"/>
    <p1510:client id="{ECEDA7F4-E9F3-181E-F7BB-5F5862A7B0F6}" v="525" dt="2021-09-28T09:54:17.1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659155ED-7FC9-7599-A8C3-B20E34E819EE}"/>
    <pc:docChg chg="modSld">
      <pc:chgData name="" userId="" providerId="" clId="Web-{659155ED-7FC9-7599-A8C3-B20E34E819EE}" dt="2021-10-06T14:08:25.039" v="1" actId="20577"/>
      <pc:docMkLst>
        <pc:docMk/>
      </pc:docMkLst>
      <pc:sldChg chg="modSp">
        <pc:chgData name="" userId="" providerId="" clId="Web-{659155ED-7FC9-7599-A8C3-B20E34E819EE}" dt="2021-10-06T14:08:25.039" v="1" actId="20577"/>
        <pc:sldMkLst>
          <pc:docMk/>
          <pc:sldMk cId="3851696482" sldId="268"/>
        </pc:sldMkLst>
        <pc:spChg chg="mod">
          <ac:chgData name="" userId="" providerId="" clId="Web-{659155ED-7FC9-7599-A8C3-B20E34E819EE}" dt="2021-10-06T14:08:25.039" v="1" actId="20577"/>
          <ac:spMkLst>
            <pc:docMk/>
            <pc:sldMk cId="3851696482" sldId="268"/>
            <ac:spMk id="3" creationId="{59AD2465-ABA0-4D71-AF08-14ECEAC6EB03}"/>
          </ac:spMkLst>
        </pc:spChg>
      </pc:sldChg>
    </pc:docChg>
  </pc:docChgLst>
  <pc:docChgLst>
    <pc:chgData name="Nina Wardleworth" userId="S::smlnas@leeds.ac.uk::cbea168d-4e8f-46a9-aed9-d7cf5b002ad6" providerId="AD" clId="Web-{659155ED-7FC9-7599-A8C3-B20E34E819EE}"/>
    <pc:docChg chg="modSld">
      <pc:chgData name="Nina Wardleworth" userId="S::smlnas@leeds.ac.uk::cbea168d-4e8f-46a9-aed9-d7cf5b002ad6" providerId="AD" clId="Web-{659155ED-7FC9-7599-A8C3-B20E34E819EE}" dt="2021-10-06T14:12:41.858" v="107" actId="20577"/>
      <pc:docMkLst>
        <pc:docMk/>
      </pc:docMkLst>
      <pc:sldChg chg="modSp">
        <pc:chgData name="Nina Wardleworth" userId="S::smlnas@leeds.ac.uk::cbea168d-4e8f-46a9-aed9-d7cf5b002ad6" providerId="AD" clId="Web-{659155ED-7FC9-7599-A8C3-B20E34E819EE}" dt="2021-10-06T14:12:41.858" v="107" actId="20577"/>
        <pc:sldMkLst>
          <pc:docMk/>
          <pc:sldMk cId="3851696482" sldId="268"/>
        </pc:sldMkLst>
        <pc:spChg chg="mod">
          <ac:chgData name="Nina Wardleworth" userId="S::smlnas@leeds.ac.uk::cbea168d-4e8f-46a9-aed9-d7cf5b002ad6" providerId="AD" clId="Web-{659155ED-7FC9-7599-A8C3-B20E34E819EE}" dt="2021-10-06T14:12:41.858" v="107" actId="20577"/>
          <ac:spMkLst>
            <pc:docMk/>
            <pc:sldMk cId="3851696482" sldId="268"/>
            <ac:spMk id="3" creationId="{59AD2465-ABA0-4D71-AF08-14ECEAC6EB03}"/>
          </ac:spMkLst>
        </pc:spChg>
      </pc:sldChg>
    </pc:docChg>
  </pc:docChgLst>
  <pc:docChgLst>
    <pc:chgData name="Nina Wardleworth" userId="S::smlnas@leeds.ac.uk::cbea168d-4e8f-46a9-aed9-d7cf5b002ad6" providerId="AD" clId="Web-{A5285EF1-984F-92C4-19A9-9FF7DDE126F2}"/>
    <pc:docChg chg="addSld modSld sldOrd">
      <pc:chgData name="Nina Wardleworth" userId="S::smlnas@leeds.ac.uk::cbea168d-4e8f-46a9-aed9-d7cf5b002ad6" providerId="AD" clId="Web-{A5285EF1-984F-92C4-19A9-9FF7DDE126F2}" dt="2021-10-06T14:02:58.937" v="931" actId="20577"/>
      <pc:docMkLst>
        <pc:docMk/>
      </pc:docMkLst>
      <pc:sldChg chg="modNotes">
        <pc:chgData name="Nina Wardleworth" userId="S::smlnas@leeds.ac.uk::cbea168d-4e8f-46a9-aed9-d7cf5b002ad6" providerId="AD" clId="Web-{A5285EF1-984F-92C4-19A9-9FF7DDE126F2}" dt="2021-10-06T13:52:09.111" v="601"/>
        <pc:sldMkLst>
          <pc:docMk/>
          <pc:sldMk cId="3770033220" sldId="257"/>
        </pc:sldMkLst>
      </pc:sldChg>
      <pc:sldChg chg="ord modNotes">
        <pc:chgData name="Nina Wardleworth" userId="S::smlnas@leeds.ac.uk::cbea168d-4e8f-46a9-aed9-d7cf5b002ad6" providerId="AD" clId="Web-{A5285EF1-984F-92C4-19A9-9FF7DDE126F2}" dt="2021-10-06T13:53:00.534" v="616"/>
        <pc:sldMkLst>
          <pc:docMk/>
          <pc:sldMk cId="825359719" sldId="259"/>
        </pc:sldMkLst>
      </pc:sldChg>
      <pc:sldChg chg="modSp modNotes">
        <pc:chgData name="Nina Wardleworth" userId="S::smlnas@leeds.ac.uk::cbea168d-4e8f-46a9-aed9-d7cf5b002ad6" providerId="AD" clId="Web-{A5285EF1-984F-92C4-19A9-9FF7DDE126F2}" dt="2021-10-06T13:54:43.505" v="626"/>
        <pc:sldMkLst>
          <pc:docMk/>
          <pc:sldMk cId="457116307" sldId="260"/>
        </pc:sldMkLst>
        <pc:spChg chg="mod">
          <ac:chgData name="Nina Wardleworth" userId="S::smlnas@leeds.ac.uk::cbea168d-4e8f-46a9-aed9-d7cf5b002ad6" providerId="AD" clId="Web-{A5285EF1-984F-92C4-19A9-9FF7DDE126F2}" dt="2021-10-06T13:33:23.072" v="383" actId="20577"/>
          <ac:spMkLst>
            <pc:docMk/>
            <pc:sldMk cId="457116307" sldId="260"/>
            <ac:spMk id="3" creationId="{8B5BBA3B-725F-4B22-9BA4-81D22BE9DF0B}"/>
          </ac:spMkLst>
        </pc:spChg>
      </pc:sldChg>
      <pc:sldChg chg="modSp modNotes">
        <pc:chgData name="Nina Wardleworth" userId="S::smlnas@leeds.ac.uk::cbea168d-4e8f-46a9-aed9-d7cf5b002ad6" providerId="AD" clId="Web-{A5285EF1-984F-92C4-19A9-9FF7DDE126F2}" dt="2021-10-06T13:28:12.488" v="335"/>
        <pc:sldMkLst>
          <pc:docMk/>
          <pc:sldMk cId="1199835781" sldId="261"/>
        </pc:sldMkLst>
        <pc:spChg chg="mod">
          <ac:chgData name="Nina Wardleworth" userId="S::smlnas@leeds.ac.uk::cbea168d-4e8f-46a9-aed9-d7cf5b002ad6" providerId="AD" clId="Web-{A5285EF1-984F-92C4-19A9-9FF7DDE126F2}" dt="2021-10-06T13:23:06.794" v="260" actId="20577"/>
          <ac:spMkLst>
            <pc:docMk/>
            <pc:sldMk cId="1199835781" sldId="261"/>
            <ac:spMk id="3" creationId="{07C2B128-2B79-488A-8CC1-757A22548FED}"/>
          </ac:spMkLst>
        </pc:spChg>
      </pc:sldChg>
      <pc:sldChg chg="modNotes">
        <pc:chgData name="Nina Wardleworth" userId="S::smlnas@leeds.ac.uk::cbea168d-4e8f-46a9-aed9-d7cf5b002ad6" providerId="AD" clId="Web-{A5285EF1-984F-92C4-19A9-9FF7DDE126F2}" dt="2021-10-06T13:52:14.705" v="602"/>
        <pc:sldMkLst>
          <pc:docMk/>
          <pc:sldMk cId="2558859872" sldId="262"/>
        </pc:sldMkLst>
      </pc:sldChg>
      <pc:sldChg chg="modSp modNotes">
        <pc:chgData name="Nina Wardleworth" userId="S::smlnas@leeds.ac.uk::cbea168d-4e8f-46a9-aed9-d7cf5b002ad6" providerId="AD" clId="Web-{A5285EF1-984F-92C4-19A9-9FF7DDE126F2}" dt="2021-10-06T13:29:22.864" v="351"/>
        <pc:sldMkLst>
          <pc:docMk/>
          <pc:sldMk cId="3961926866" sldId="263"/>
        </pc:sldMkLst>
        <pc:spChg chg="mod">
          <ac:chgData name="Nina Wardleworth" userId="S::smlnas@leeds.ac.uk::cbea168d-4e8f-46a9-aed9-d7cf5b002ad6" providerId="AD" clId="Web-{A5285EF1-984F-92C4-19A9-9FF7DDE126F2}" dt="2021-10-06T13:28:27.316" v="339" actId="20577"/>
          <ac:spMkLst>
            <pc:docMk/>
            <pc:sldMk cId="3961926866" sldId="263"/>
            <ac:spMk id="2" creationId="{597F011C-7DA5-4600-B7DC-3DB159AC77EB}"/>
          </ac:spMkLst>
        </pc:spChg>
        <pc:spChg chg="mod">
          <ac:chgData name="Nina Wardleworth" userId="S::smlnas@leeds.ac.uk::cbea168d-4e8f-46a9-aed9-d7cf5b002ad6" providerId="AD" clId="Web-{A5285EF1-984F-92C4-19A9-9FF7DDE126F2}" dt="2021-10-06T13:28:37.847" v="342" actId="20577"/>
          <ac:spMkLst>
            <pc:docMk/>
            <pc:sldMk cId="3961926866" sldId="263"/>
            <ac:spMk id="3" creationId="{D7445F9E-AD02-4F3C-BE71-D0E3678FD888}"/>
          </ac:spMkLst>
        </pc:spChg>
      </pc:sldChg>
      <pc:sldChg chg="modSp modNotes">
        <pc:chgData name="Nina Wardleworth" userId="S::smlnas@leeds.ac.uk::cbea168d-4e8f-46a9-aed9-d7cf5b002ad6" providerId="AD" clId="Web-{A5285EF1-984F-92C4-19A9-9FF7DDE126F2}" dt="2021-10-06T13:46:22.697" v="523" actId="20577"/>
        <pc:sldMkLst>
          <pc:docMk/>
          <pc:sldMk cId="2484430500" sldId="264"/>
        </pc:sldMkLst>
        <pc:spChg chg="mod">
          <ac:chgData name="Nina Wardleworth" userId="S::smlnas@leeds.ac.uk::cbea168d-4e8f-46a9-aed9-d7cf5b002ad6" providerId="AD" clId="Web-{A5285EF1-984F-92C4-19A9-9FF7DDE126F2}" dt="2021-10-06T13:46:22.697" v="523" actId="20577"/>
          <ac:spMkLst>
            <pc:docMk/>
            <pc:sldMk cId="2484430500" sldId="264"/>
            <ac:spMk id="3" creationId="{655442B3-EC5C-45F7-B93E-62ED51386F73}"/>
          </ac:spMkLst>
        </pc:spChg>
      </pc:sldChg>
      <pc:sldChg chg="modSp modNotes">
        <pc:chgData name="Nina Wardleworth" userId="S::smlnas@leeds.ac.uk::cbea168d-4e8f-46a9-aed9-d7cf5b002ad6" providerId="AD" clId="Web-{A5285EF1-984F-92C4-19A9-9FF7DDE126F2}" dt="2021-10-06T13:53:18.362" v="618" actId="20577"/>
        <pc:sldMkLst>
          <pc:docMk/>
          <pc:sldMk cId="1031816383" sldId="265"/>
        </pc:sldMkLst>
        <pc:spChg chg="mod">
          <ac:chgData name="Nina Wardleworth" userId="S::smlnas@leeds.ac.uk::cbea168d-4e8f-46a9-aed9-d7cf5b002ad6" providerId="AD" clId="Web-{A5285EF1-984F-92C4-19A9-9FF7DDE126F2}" dt="2021-10-06T13:53:18.362" v="618" actId="20577"/>
          <ac:spMkLst>
            <pc:docMk/>
            <pc:sldMk cId="1031816383" sldId="265"/>
            <ac:spMk id="2" creationId="{645D0C66-CA17-4EE3-B963-2B5B5C1BCDC5}"/>
          </ac:spMkLst>
        </pc:spChg>
        <pc:spChg chg="mod">
          <ac:chgData name="Nina Wardleworth" userId="S::smlnas@leeds.ac.uk::cbea168d-4e8f-46a9-aed9-d7cf5b002ad6" providerId="AD" clId="Web-{A5285EF1-984F-92C4-19A9-9FF7DDE126F2}" dt="2021-10-06T13:15:42.003" v="177" actId="20577"/>
          <ac:spMkLst>
            <pc:docMk/>
            <pc:sldMk cId="1031816383" sldId="265"/>
            <ac:spMk id="3" creationId="{366194A8-9140-4FE0-BBB0-0B76716F8D85}"/>
          </ac:spMkLst>
        </pc:spChg>
      </pc:sldChg>
      <pc:sldChg chg="modSp modNotes">
        <pc:chgData name="Nina Wardleworth" userId="S::smlnas@leeds.ac.uk::cbea168d-4e8f-46a9-aed9-d7cf5b002ad6" providerId="AD" clId="Web-{A5285EF1-984F-92C4-19A9-9FF7DDE126F2}" dt="2021-10-06T13:53:06.206" v="617" actId="20577"/>
        <pc:sldMkLst>
          <pc:docMk/>
          <pc:sldMk cId="2042418744" sldId="266"/>
        </pc:sldMkLst>
        <pc:spChg chg="mod">
          <ac:chgData name="Nina Wardleworth" userId="S::smlnas@leeds.ac.uk::cbea168d-4e8f-46a9-aed9-d7cf5b002ad6" providerId="AD" clId="Web-{A5285EF1-984F-92C4-19A9-9FF7DDE126F2}" dt="2021-10-06T13:53:06.206" v="617" actId="20577"/>
          <ac:spMkLst>
            <pc:docMk/>
            <pc:sldMk cId="2042418744" sldId="266"/>
            <ac:spMk id="2" creationId="{9294B93C-99AE-4129-AD32-B9A34BAF2BF8}"/>
          </ac:spMkLst>
        </pc:spChg>
      </pc:sldChg>
      <pc:sldChg chg="modSp modNotes">
        <pc:chgData name="Nina Wardleworth" userId="S::smlnas@leeds.ac.uk::cbea168d-4e8f-46a9-aed9-d7cf5b002ad6" providerId="AD" clId="Web-{A5285EF1-984F-92C4-19A9-9FF7DDE126F2}" dt="2021-10-06T13:54:13.629" v="619" actId="20577"/>
        <pc:sldMkLst>
          <pc:docMk/>
          <pc:sldMk cId="72736958" sldId="267"/>
        </pc:sldMkLst>
        <pc:spChg chg="mod">
          <ac:chgData name="Nina Wardleworth" userId="S::smlnas@leeds.ac.uk::cbea168d-4e8f-46a9-aed9-d7cf5b002ad6" providerId="AD" clId="Web-{A5285EF1-984F-92C4-19A9-9FF7DDE126F2}" dt="2021-10-06T13:54:13.629" v="619" actId="20577"/>
          <ac:spMkLst>
            <pc:docMk/>
            <pc:sldMk cId="72736958" sldId="267"/>
            <ac:spMk id="3" creationId="{CA5ED42E-AE5C-4EAA-823B-45E0F1D60771}"/>
          </ac:spMkLst>
        </pc:spChg>
      </pc:sldChg>
      <pc:sldChg chg="modSp new ord">
        <pc:chgData name="Nina Wardleworth" userId="S::smlnas@leeds.ac.uk::cbea168d-4e8f-46a9-aed9-d7cf5b002ad6" providerId="AD" clId="Web-{A5285EF1-984F-92C4-19A9-9FF7DDE126F2}" dt="2021-10-06T14:02:58.937" v="931" actId="20577"/>
        <pc:sldMkLst>
          <pc:docMk/>
          <pc:sldMk cId="3851696482" sldId="268"/>
        </pc:sldMkLst>
        <pc:spChg chg="mod">
          <ac:chgData name="Nina Wardleworth" userId="S::smlnas@leeds.ac.uk::cbea168d-4e8f-46a9-aed9-d7cf5b002ad6" providerId="AD" clId="Web-{A5285EF1-984F-92C4-19A9-9FF7DDE126F2}" dt="2021-10-06T13:55:32.787" v="654" actId="20577"/>
          <ac:spMkLst>
            <pc:docMk/>
            <pc:sldMk cId="3851696482" sldId="268"/>
            <ac:spMk id="2" creationId="{0E74418C-9481-472D-A1BA-DB5EF700BAB2}"/>
          </ac:spMkLst>
        </pc:spChg>
        <pc:spChg chg="mod">
          <ac:chgData name="Nina Wardleworth" userId="S::smlnas@leeds.ac.uk::cbea168d-4e8f-46a9-aed9-d7cf5b002ad6" providerId="AD" clId="Web-{A5285EF1-984F-92C4-19A9-9FF7DDE126F2}" dt="2021-10-06T14:02:58.937" v="931" actId="20577"/>
          <ac:spMkLst>
            <pc:docMk/>
            <pc:sldMk cId="3851696482" sldId="268"/>
            <ac:spMk id="3" creationId="{59AD2465-ABA0-4D71-AF08-14ECEAC6EB03}"/>
          </ac:spMkLst>
        </pc:spChg>
      </pc:sldChg>
    </pc:docChg>
  </pc:docChgLst>
  <pc:docChgLst>
    <pc:chgData name="Nina Wardleworth" userId="S::smlnas@leeds.ac.uk::cbea168d-4e8f-46a9-aed9-d7cf5b002ad6" providerId="AD" clId="Web-{DBF32E3C-D742-5FCD-5946-829C8E513B7D}"/>
    <pc:docChg chg="addSld modSld sldOrd">
      <pc:chgData name="Nina Wardleworth" userId="S::smlnas@leeds.ac.uk::cbea168d-4e8f-46a9-aed9-d7cf5b002ad6" providerId="AD" clId="Web-{DBF32E3C-D742-5FCD-5946-829C8E513B7D}" dt="2021-10-01T10:02:54.699" v="1757"/>
      <pc:docMkLst>
        <pc:docMk/>
      </pc:docMkLst>
      <pc:sldChg chg="modSp modNotes">
        <pc:chgData name="Nina Wardleworth" userId="S::smlnas@leeds.ac.uk::cbea168d-4e8f-46a9-aed9-d7cf5b002ad6" providerId="AD" clId="Web-{DBF32E3C-D742-5FCD-5946-829C8E513B7D}" dt="2021-09-28T11:12:57.591" v="211"/>
        <pc:sldMkLst>
          <pc:docMk/>
          <pc:sldMk cId="3770033220" sldId="257"/>
        </pc:sldMkLst>
        <pc:spChg chg="mod">
          <ac:chgData name="Nina Wardleworth" userId="S::smlnas@leeds.ac.uk::cbea168d-4e8f-46a9-aed9-d7cf5b002ad6" providerId="AD" clId="Web-{DBF32E3C-D742-5FCD-5946-829C8E513B7D}" dt="2021-09-28T11:04:04.720" v="0" actId="20577"/>
          <ac:spMkLst>
            <pc:docMk/>
            <pc:sldMk cId="3770033220" sldId="257"/>
            <ac:spMk id="3" creationId="{9BD6262B-72DD-4C37-94A8-5B158FCFB781}"/>
          </ac:spMkLst>
        </pc:spChg>
      </pc:sldChg>
      <pc:sldChg chg="modSp modNotes">
        <pc:chgData name="Nina Wardleworth" userId="S::smlnas@leeds.ac.uk::cbea168d-4e8f-46a9-aed9-d7cf5b002ad6" providerId="AD" clId="Web-{DBF32E3C-D742-5FCD-5946-829C8E513B7D}" dt="2021-09-28T15:21:42.617" v="962"/>
        <pc:sldMkLst>
          <pc:docMk/>
          <pc:sldMk cId="825359719" sldId="259"/>
        </pc:sldMkLst>
        <pc:spChg chg="mod">
          <ac:chgData name="Nina Wardleworth" userId="S::smlnas@leeds.ac.uk::cbea168d-4e8f-46a9-aed9-d7cf5b002ad6" providerId="AD" clId="Web-{DBF32E3C-D742-5FCD-5946-829C8E513B7D}" dt="2021-09-28T11:53:57.990" v="852" actId="20577"/>
          <ac:spMkLst>
            <pc:docMk/>
            <pc:sldMk cId="825359719" sldId="259"/>
            <ac:spMk id="3" creationId="{7524A998-44BB-44E4-B33B-13246508B91E}"/>
          </ac:spMkLst>
        </pc:spChg>
      </pc:sldChg>
      <pc:sldChg chg="modSp modNotes">
        <pc:chgData name="Nina Wardleworth" userId="S::smlnas@leeds.ac.uk::cbea168d-4e8f-46a9-aed9-d7cf5b002ad6" providerId="AD" clId="Web-{DBF32E3C-D742-5FCD-5946-829C8E513B7D}" dt="2021-10-01T09:58:39.976" v="1628" actId="20577"/>
        <pc:sldMkLst>
          <pc:docMk/>
          <pc:sldMk cId="457116307" sldId="260"/>
        </pc:sldMkLst>
        <pc:spChg chg="mod">
          <ac:chgData name="Nina Wardleworth" userId="S::smlnas@leeds.ac.uk::cbea168d-4e8f-46a9-aed9-d7cf5b002ad6" providerId="AD" clId="Web-{DBF32E3C-D742-5FCD-5946-829C8E513B7D}" dt="2021-10-01T09:47:40.182" v="1466" actId="20577"/>
          <ac:spMkLst>
            <pc:docMk/>
            <pc:sldMk cId="457116307" sldId="260"/>
            <ac:spMk id="2" creationId="{CC0F0E41-86B1-4C60-BEE3-BC63A76ACCEF}"/>
          </ac:spMkLst>
        </pc:spChg>
        <pc:spChg chg="mod">
          <ac:chgData name="Nina Wardleworth" userId="S::smlnas@leeds.ac.uk::cbea168d-4e8f-46a9-aed9-d7cf5b002ad6" providerId="AD" clId="Web-{DBF32E3C-D742-5FCD-5946-829C8E513B7D}" dt="2021-10-01T09:58:39.976" v="1628" actId="20577"/>
          <ac:spMkLst>
            <pc:docMk/>
            <pc:sldMk cId="457116307" sldId="260"/>
            <ac:spMk id="3" creationId="{8B5BBA3B-725F-4B22-9BA4-81D22BE9DF0B}"/>
          </ac:spMkLst>
        </pc:spChg>
      </pc:sldChg>
      <pc:sldChg chg="modSp modNotes">
        <pc:chgData name="Nina Wardleworth" userId="S::smlnas@leeds.ac.uk::cbea168d-4e8f-46a9-aed9-d7cf5b002ad6" providerId="AD" clId="Web-{DBF32E3C-D742-5FCD-5946-829C8E513B7D}" dt="2021-10-01T08:37:01.562" v="1182"/>
        <pc:sldMkLst>
          <pc:docMk/>
          <pc:sldMk cId="1199835781" sldId="261"/>
        </pc:sldMkLst>
        <pc:spChg chg="mod">
          <ac:chgData name="Nina Wardleworth" userId="S::smlnas@leeds.ac.uk::cbea168d-4e8f-46a9-aed9-d7cf5b002ad6" providerId="AD" clId="Web-{DBF32E3C-D742-5FCD-5946-829C8E513B7D}" dt="2021-09-30T07:43:04.044" v="984" actId="20577"/>
          <ac:spMkLst>
            <pc:docMk/>
            <pc:sldMk cId="1199835781" sldId="261"/>
            <ac:spMk id="3" creationId="{07C2B128-2B79-488A-8CC1-757A22548FED}"/>
          </ac:spMkLst>
        </pc:spChg>
      </pc:sldChg>
      <pc:sldChg chg="modNotes">
        <pc:chgData name="Nina Wardleworth" userId="S::smlnas@leeds.ac.uk::cbea168d-4e8f-46a9-aed9-d7cf5b002ad6" providerId="AD" clId="Web-{DBF32E3C-D742-5FCD-5946-829C8E513B7D}" dt="2021-10-01T08:43:58.807" v="1335"/>
        <pc:sldMkLst>
          <pc:docMk/>
          <pc:sldMk cId="3961926866" sldId="263"/>
        </pc:sldMkLst>
      </pc:sldChg>
      <pc:sldChg chg="modSp modNotes">
        <pc:chgData name="Nina Wardleworth" userId="S::smlnas@leeds.ac.uk::cbea168d-4e8f-46a9-aed9-d7cf5b002ad6" providerId="AD" clId="Web-{DBF32E3C-D742-5FCD-5946-829C8E513B7D}" dt="2021-10-01T10:02:54.699" v="1757"/>
        <pc:sldMkLst>
          <pc:docMk/>
          <pc:sldMk cId="2484430500" sldId="264"/>
        </pc:sldMkLst>
        <pc:spChg chg="mod">
          <ac:chgData name="Nina Wardleworth" userId="S::smlnas@leeds.ac.uk::cbea168d-4e8f-46a9-aed9-d7cf5b002ad6" providerId="AD" clId="Web-{DBF32E3C-D742-5FCD-5946-829C8E513B7D}" dt="2021-10-01T09:59:01.994" v="1653" actId="20577"/>
          <ac:spMkLst>
            <pc:docMk/>
            <pc:sldMk cId="2484430500" sldId="264"/>
            <ac:spMk id="2" creationId="{9213740D-C783-4941-AC85-D3EBADBB181A}"/>
          </ac:spMkLst>
        </pc:spChg>
        <pc:spChg chg="mod">
          <ac:chgData name="Nina Wardleworth" userId="S::smlnas@leeds.ac.uk::cbea168d-4e8f-46a9-aed9-d7cf5b002ad6" providerId="AD" clId="Web-{DBF32E3C-D742-5FCD-5946-829C8E513B7D}" dt="2021-10-01T10:02:17.761" v="1745" actId="20577"/>
          <ac:spMkLst>
            <pc:docMk/>
            <pc:sldMk cId="2484430500" sldId="264"/>
            <ac:spMk id="3" creationId="{655442B3-EC5C-45F7-B93E-62ED51386F73}"/>
          </ac:spMkLst>
        </pc:spChg>
      </pc:sldChg>
      <pc:sldChg chg="modSp modNotes">
        <pc:chgData name="Nina Wardleworth" userId="S::smlnas@leeds.ac.uk::cbea168d-4e8f-46a9-aed9-d7cf5b002ad6" providerId="AD" clId="Web-{DBF32E3C-D742-5FCD-5946-829C8E513B7D}" dt="2021-09-28T11:47:46.795" v="673"/>
        <pc:sldMkLst>
          <pc:docMk/>
          <pc:sldMk cId="1031816383" sldId="265"/>
        </pc:sldMkLst>
        <pc:spChg chg="mod">
          <ac:chgData name="Nina Wardleworth" userId="S::smlnas@leeds.ac.uk::cbea168d-4e8f-46a9-aed9-d7cf5b002ad6" providerId="AD" clId="Web-{DBF32E3C-D742-5FCD-5946-829C8E513B7D}" dt="2021-09-28T11:35:16.793" v="507" actId="20577"/>
          <ac:spMkLst>
            <pc:docMk/>
            <pc:sldMk cId="1031816383" sldId="265"/>
            <ac:spMk id="3" creationId="{366194A8-9140-4FE0-BBB0-0B76716F8D85}"/>
          </ac:spMkLst>
        </pc:spChg>
      </pc:sldChg>
      <pc:sldChg chg="modNotes">
        <pc:chgData name="Nina Wardleworth" userId="S::smlnas@leeds.ac.uk::cbea168d-4e8f-46a9-aed9-d7cf5b002ad6" providerId="AD" clId="Web-{DBF32E3C-D742-5FCD-5946-829C8E513B7D}" dt="2021-09-28T11:29:10.941" v="372"/>
        <pc:sldMkLst>
          <pc:docMk/>
          <pc:sldMk cId="2042418744" sldId="266"/>
        </pc:sldMkLst>
      </pc:sldChg>
      <pc:sldChg chg="modSp new ord modNotes">
        <pc:chgData name="Nina Wardleworth" userId="S::smlnas@leeds.ac.uk::cbea168d-4e8f-46a9-aed9-d7cf5b002ad6" providerId="AD" clId="Web-{DBF32E3C-D742-5FCD-5946-829C8E513B7D}" dt="2021-10-01T09:47:54.042" v="1469"/>
        <pc:sldMkLst>
          <pc:docMk/>
          <pc:sldMk cId="72736958" sldId="267"/>
        </pc:sldMkLst>
        <pc:spChg chg="mod">
          <ac:chgData name="Nina Wardleworth" userId="S::smlnas@leeds.ac.uk::cbea168d-4e8f-46a9-aed9-d7cf5b002ad6" providerId="AD" clId="Web-{DBF32E3C-D742-5FCD-5946-829C8E513B7D}" dt="2021-10-01T09:47:15.869" v="1461" actId="20577"/>
          <ac:spMkLst>
            <pc:docMk/>
            <pc:sldMk cId="72736958" sldId="267"/>
            <ac:spMk id="2" creationId="{DC288A9A-83E6-4A07-8447-3AA7A20766CC}"/>
          </ac:spMkLst>
        </pc:spChg>
        <pc:spChg chg="mod">
          <ac:chgData name="Nina Wardleworth" userId="S::smlnas@leeds.ac.uk::cbea168d-4e8f-46a9-aed9-d7cf5b002ad6" providerId="AD" clId="Web-{DBF32E3C-D742-5FCD-5946-829C8E513B7D}" dt="2021-10-01T09:47:30.479" v="1463" actId="20577"/>
          <ac:spMkLst>
            <pc:docMk/>
            <pc:sldMk cId="72736958" sldId="267"/>
            <ac:spMk id="3" creationId="{CA5ED42E-AE5C-4EAA-823B-45E0F1D6077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F0FF5-3C73-45CF-B60A-F95F0D107015}" type="datetimeFigureOut">
              <a:rPr lang="en-US"/>
              <a:t>10/6/2021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CC683A-091C-4E97-A4D8-4C92E32A069C}" type="slidenum">
              <a:rPr lang="en-US"/>
              <a:t>‹#›</a:t>
            </a:fld>
            <a:endParaRPr lang="en-US"/>
          </a:p>
        </p:txBody>
      </p:sp>
    </p:spTree>
    <p:extLst>
      <p:ext uri="{BB962C8B-B14F-4D97-AF65-F5344CB8AC3E}">
        <p14:creationId xmlns:p14="http://schemas.microsoft.com/office/powerpoint/2010/main" val="2788579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www.insidehighered.com/advice/2018/04/27/racial-exclusions-scholarly-citations-opinion" TargetMode="External"/><Relationship Id="rId3" Type="http://schemas.openxmlformats.org/officeDocument/2006/relationships/hyperlink" Target="https://blog.mahabali.me/writing/inclusive-citation-how-diverse-are-your-references/" TargetMode="External"/><Relationship Id="rId7" Type="http://schemas.openxmlformats.org/officeDocument/2006/relationships/hyperlink" Target="https://www.insidehighered.com/news/2018/08/16/new-research-shows-extent-gender-gap-citations"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doi.org/10.1080/0966369X.2017.1339022" TargetMode="External"/><Relationship Id="rId5" Type="http://schemas.openxmlformats.org/officeDocument/2006/relationships/hyperlink" Target="http://leeds.primo.exlibrisgroup.com/discovery/fulldisplay?vid=44LEE_INST:VU1&amp;docid=alma991019430540105181" TargetMode="External"/><Relationship Id="rId4" Type="http://schemas.openxmlformats.org/officeDocument/2006/relationships/hyperlink" Target="http://www.duckofminerva.com/2018/08/no-reading-list-is-perfectly-inclusive-heres-one-small-step-ive-learned-to-address-that.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leeds.ac.uk/info/128004/fees_and_costs/655/access_and_participation_plan"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www.bbc.co.uk/news/education-55723120" TargetMode="External"/><Relationship Id="rId5" Type="http://schemas.openxmlformats.org/officeDocument/2006/relationships/hyperlink" Target="https://www.nature.com/articles/d41586-020-02183-x" TargetMode="External"/><Relationship Id="rId4" Type="http://schemas.openxmlformats.org/officeDocument/2006/relationships/hyperlink" Target="https://leadingroutes.org/the-broken-pipeline"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cholars.duke.edu/person/walter1654.&#16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ibrary.leeds.ac.uk/info/1110/resource_guides/7/grey_literatur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blog.mahabali.me/writing/inclusive-citation-how-diverse-are-your-reference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leeds.primo.exlibrisgroup.com/discovery/fulldisplay?vid=44LEE_INST:VU1&amp;docid=alma99101942545750518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Use </a:t>
            </a:r>
            <a:r>
              <a:rPr lang="en-US" dirty="0" err="1">
                <a:cs typeface="Calibri"/>
              </a:rPr>
              <a:t>Mentimeter</a:t>
            </a:r>
            <a:r>
              <a:rPr lang="en-US" dirty="0">
                <a:cs typeface="Calibri"/>
              </a:rPr>
              <a:t>/Top Hat or other survey tools to brainstorm around the terms. A word cloud allows for a particularly rich discussion.</a:t>
            </a:r>
          </a:p>
          <a:p>
            <a:endParaRPr lang="en-US" dirty="0">
              <a:cs typeface="Calibri"/>
            </a:endParaRPr>
          </a:p>
          <a:p>
            <a:r>
              <a:rPr lang="en-US" dirty="0">
                <a:cs typeface="Calibri"/>
              </a:rPr>
              <a:t>Gauge prior knowledge around citation practices. Where has this come from? To what extent do the students feel that they understand how to cite? Do they know the particular norms in your subject area? What feedback have their received around citation in their previous work. </a:t>
            </a:r>
          </a:p>
          <a:p>
            <a:r>
              <a:rPr lang="en-US" dirty="0">
                <a:cs typeface="Calibri"/>
              </a:rPr>
              <a:t>Such questions and time for discussion also allow you to challenge the hidden curriculum (around citation), another of the central aims of </a:t>
            </a:r>
            <a:r>
              <a:rPr lang="en-US" dirty="0" err="1">
                <a:cs typeface="Calibri"/>
              </a:rPr>
              <a:t>decolonisation</a:t>
            </a:r>
            <a:r>
              <a:rPr lang="en-US" dirty="0">
                <a:cs typeface="Calibri"/>
              </a:rPr>
              <a:t>.</a:t>
            </a:r>
          </a:p>
          <a:p>
            <a:endParaRPr lang="en-US" dirty="0">
              <a:cs typeface="Calibri"/>
            </a:endParaRPr>
          </a:p>
          <a:p>
            <a:r>
              <a:rPr lang="en-US" dirty="0">
                <a:cs typeface="Calibri"/>
              </a:rPr>
              <a:t>The term inclusive citation has been used instead of inclusive referencing as it occurs mostly commonly in secondary literature on the subject.</a:t>
            </a:r>
          </a:p>
        </p:txBody>
      </p:sp>
      <p:sp>
        <p:nvSpPr>
          <p:cNvPr id="4" name="Slide Number Placeholder 3"/>
          <p:cNvSpPr>
            <a:spLocks noGrp="1"/>
          </p:cNvSpPr>
          <p:nvPr>
            <p:ph type="sldNum" sz="quarter" idx="5"/>
          </p:nvPr>
        </p:nvSpPr>
        <p:spPr/>
        <p:txBody>
          <a:bodyPr/>
          <a:lstStyle/>
          <a:p>
            <a:fld id="{3ACC683A-091C-4E97-A4D8-4C92E32A069C}" type="slidenum">
              <a:rPr lang="en-US"/>
              <a:t>2</a:t>
            </a:fld>
            <a:endParaRPr lang="en-US"/>
          </a:p>
        </p:txBody>
      </p:sp>
    </p:spTree>
    <p:extLst>
      <p:ext uri="{BB962C8B-B14F-4D97-AF65-F5344CB8AC3E}">
        <p14:creationId xmlns:p14="http://schemas.microsoft.com/office/powerpoint/2010/main" val="2256764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If you would like to run a seminar/workshop on this topic or a more interactive session with students, these task may be useful.</a:t>
            </a:r>
          </a:p>
          <a:p>
            <a:r>
              <a:rPr lang="en-US" dirty="0">
                <a:cs typeface="Calibri"/>
              </a:rPr>
              <a:t>Bali and Pellis reflect in blog entries on the development of their own inclusive citation practices.</a:t>
            </a:r>
          </a:p>
          <a:p>
            <a:r>
              <a:rPr lang="en-US" dirty="0"/>
              <a:t>Here are some other useful sources.</a:t>
            </a:r>
            <a:endParaRPr lang="en-US" dirty="0">
              <a:cs typeface="Calibri"/>
            </a:endParaRPr>
          </a:p>
          <a:p>
            <a:r>
              <a:rPr lang="en-US" dirty="0"/>
              <a:t>Maha Bali, 'Inclusive Citation: How Diverse Are Your References?' (blog), </a:t>
            </a:r>
            <a:r>
              <a:rPr lang="en-US" dirty="0">
                <a:hlinkClick r:id="rId3"/>
              </a:rPr>
              <a:t>https://blog.mahabali.me/writing/inclusive-citation-how-diverse-are-your-references/</a:t>
            </a:r>
            <a:r>
              <a:rPr lang="en-US" dirty="0"/>
              <a:t>  </a:t>
            </a:r>
            <a:endParaRPr lang="en-US" dirty="0">
              <a:cs typeface="Calibri"/>
            </a:endParaRPr>
          </a:p>
          <a:p>
            <a:r>
              <a:rPr lang="en-US" dirty="0"/>
              <a:t>Zoe Marks, 'No reading list is perfect' (blog), </a:t>
            </a:r>
            <a:r>
              <a:rPr lang="en-US" dirty="0">
                <a:hlinkClick r:id="rId4"/>
              </a:rPr>
              <a:t>http://www.duckofminerva.com/2018/08/no-reading-list-is-perfectly-inclusive-heres-one-small-step-ive-learned-to-address-that.html </a:t>
            </a:r>
            <a:endParaRPr lang="en-US"/>
          </a:p>
          <a:p>
            <a:r>
              <a:rPr lang="en-US" dirty="0"/>
              <a:t>Carrie Mott &amp; Daniel Cockayne (2017) Citation matters: mobilizing the politics of citation toward a practice of ‘conscientious engagement’, </a:t>
            </a:r>
            <a:r>
              <a:rPr lang="en-US" i="1" dirty="0">
                <a:hlinkClick r:id="rId5"/>
              </a:rPr>
              <a:t>Gender, Place &amp; Culture,</a:t>
            </a:r>
            <a:r>
              <a:rPr lang="en-US" dirty="0"/>
              <a:t> 24:7, 954-973, DOI: </a:t>
            </a:r>
            <a:r>
              <a:rPr lang="en-US" dirty="0">
                <a:hlinkClick r:id="rId6"/>
              </a:rPr>
              <a:t>10.1080/0966369X.2017.1339022</a:t>
            </a:r>
            <a:endParaRPr lang="en-US"/>
          </a:p>
          <a:p>
            <a:r>
              <a:rPr lang="en-US" dirty="0"/>
              <a:t>Rachel Pells, 'Understanding the Gender Gap in citation' (opinion)  </a:t>
            </a:r>
            <a:r>
              <a:rPr lang="en-US" dirty="0">
                <a:hlinkClick r:id="rId7"/>
              </a:rPr>
              <a:t>https://www.insidehighered.com/news/2018/08/16/new-research-shows-extent-gender-gap-citations</a:t>
            </a:r>
            <a:endParaRPr lang="en-US"/>
          </a:p>
          <a:p>
            <a:r>
              <a:rPr lang="en-US" dirty="0"/>
              <a:t>Victor Ray, The racial exclusions in scholarly citations (opinion) </a:t>
            </a:r>
            <a:r>
              <a:rPr lang="en-US" dirty="0">
                <a:hlinkClick r:id="rId8"/>
              </a:rPr>
              <a:t>https://www.insidehighered.com/advice/2018/04/27/racial-exclusions-scholarly-citations-opinion</a:t>
            </a:r>
            <a:endParaRPr lang="en-US"/>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11</a:t>
            </a:fld>
            <a:endParaRPr lang="en-US"/>
          </a:p>
        </p:txBody>
      </p:sp>
    </p:spTree>
    <p:extLst>
      <p:ext uri="{BB962C8B-B14F-4D97-AF65-F5344CB8AC3E}">
        <p14:creationId xmlns:p14="http://schemas.microsoft.com/office/powerpoint/2010/main" val="2667639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 chance to further explore students' knowledge of citation and to unpick terms such as objective and biased which</a:t>
            </a:r>
            <a:r>
              <a:rPr lang="en-US" dirty="0"/>
              <a:t> are often used by students to describe their choice of sources.</a:t>
            </a:r>
          </a:p>
          <a:p>
            <a:endParaRPr lang="en-US" dirty="0">
              <a:cs typeface="Calibri"/>
            </a:endParaRPr>
          </a:p>
          <a:p>
            <a:r>
              <a:rPr lang="en-US" dirty="0">
                <a:cs typeface="Calibri"/>
              </a:rPr>
              <a:t>To what extent might academic citation reproduce wider societal power dynamics?</a:t>
            </a:r>
          </a:p>
        </p:txBody>
      </p:sp>
      <p:sp>
        <p:nvSpPr>
          <p:cNvPr id="4" name="Slide Number Placeholder 3"/>
          <p:cNvSpPr>
            <a:spLocks noGrp="1"/>
          </p:cNvSpPr>
          <p:nvPr>
            <p:ph type="sldNum" sz="quarter" idx="5"/>
          </p:nvPr>
        </p:nvSpPr>
        <p:spPr/>
        <p:txBody>
          <a:bodyPr/>
          <a:lstStyle/>
          <a:p>
            <a:fld id="{3ACC683A-091C-4E97-A4D8-4C92E32A069C}" type="slidenum">
              <a:rPr lang="en-US"/>
              <a:t>3</a:t>
            </a:fld>
            <a:endParaRPr lang="en-US"/>
          </a:p>
        </p:txBody>
      </p:sp>
    </p:spTree>
    <p:extLst>
      <p:ext uri="{BB962C8B-B14F-4D97-AF65-F5344CB8AC3E}">
        <p14:creationId xmlns:p14="http://schemas.microsoft.com/office/powerpoint/2010/main" val="2973742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Neutrality is a privilege mainly afforded to academics/thinker who come from racial, gender, class dominant groups. </a:t>
            </a:r>
            <a:endParaRPr lang="en-US" dirty="0"/>
          </a:p>
          <a:p>
            <a:r>
              <a:rPr lang="en-US" dirty="0">
                <a:cs typeface="Calibri"/>
              </a:rPr>
              <a:t>To what extent do our implicit bias around what a 'typical academic' is inform who we trust when citing? (</a:t>
            </a:r>
            <a:r>
              <a:rPr lang="en-US" dirty="0" err="1">
                <a:cs typeface="Calibri"/>
              </a:rPr>
              <a:t>eg.</a:t>
            </a:r>
            <a:r>
              <a:rPr lang="en-US" dirty="0">
                <a:cs typeface="Calibri"/>
              </a:rPr>
              <a:t> What images appears when we google the term 'professor'?)</a:t>
            </a:r>
          </a:p>
          <a:p>
            <a:endParaRPr lang="en-US" dirty="0">
              <a:cs typeface="Calibri"/>
            </a:endParaRPr>
          </a:p>
          <a:p>
            <a:r>
              <a:rPr lang="en-US" dirty="0">
                <a:cs typeface="Calibri"/>
              </a:rPr>
              <a:t>Encourage students to consider that everyone writes/researches from a particular position and this therefore has an impact on their academic production. No-one is entire neutral. Is neutrality even a target to aim for?</a:t>
            </a:r>
          </a:p>
          <a:p>
            <a:endParaRPr lang="en-US" dirty="0">
              <a:cs typeface="Calibri"/>
            </a:endParaRPr>
          </a:p>
          <a:p>
            <a:r>
              <a:rPr lang="en-US" dirty="0">
                <a:cs typeface="Calibri"/>
              </a:rPr>
              <a:t>Can open up discussions about who has traditionally be judged to be an expert in your discipline and why?</a:t>
            </a:r>
          </a:p>
        </p:txBody>
      </p:sp>
      <p:sp>
        <p:nvSpPr>
          <p:cNvPr id="4" name="Slide Number Placeholder 3"/>
          <p:cNvSpPr>
            <a:spLocks noGrp="1"/>
          </p:cNvSpPr>
          <p:nvPr>
            <p:ph type="sldNum" sz="quarter" idx="5"/>
          </p:nvPr>
        </p:nvSpPr>
        <p:spPr/>
        <p:txBody>
          <a:bodyPr/>
          <a:lstStyle/>
          <a:p>
            <a:fld id="{3ACC683A-091C-4E97-A4D8-4C92E32A069C}" type="slidenum">
              <a:rPr lang="en-US"/>
              <a:t>4</a:t>
            </a:fld>
            <a:endParaRPr lang="en-US"/>
          </a:p>
        </p:txBody>
      </p:sp>
    </p:spTree>
    <p:extLst>
      <p:ext uri="{BB962C8B-B14F-4D97-AF65-F5344CB8AC3E}">
        <p14:creationId xmlns:p14="http://schemas.microsoft.com/office/powerpoint/2010/main" val="3982784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Academic publishing is barometer of wider issues around power dynamics in academia.</a:t>
            </a:r>
          </a:p>
          <a:p>
            <a:r>
              <a:rPr lang="en-US" dirty="0" err="1">
                <a:cs typeface="Calibri"/>
              </a:rPr>
              <a:t>Leeds'</a:t>
            </a:r>
            <a:r>
              <a:rPr lang="en-US" dirty="0">
                <a:cs typeface="Calibri"/>
              </a:rPr>
              <a:t> Access and Participation Plan details - </a:t>
            </a:r>
            <a:r>
              <a:rPr lang="en-US" dirty="0"/>
              <a:t>(</a:t>
            </a:r>
            <a:r>
              <a:rPr lang="en-US" dirty="0">
                <a:hlinkClick r:id="rId3"/>
              </a:rPr>
              <a:t>https://www.leeds.ac.uk/info/128004/fees_and_costs/655/access_and_participation_plan</a:t>
            </a:r>
            <a:r>
              <a:rPr lang="en-US" dirty="0"/>
              <a:t>) gives figures about how some groups are underrepresented at Leeds and how racial disparities (especially) in access grow at PG level.</a:t>
            </a:r>
            <a:endParaRPr lang="en-US" dirty="0">
              <a:cs typeface="Calibri"/>
            </a:endParaRPr>
          </a:p>
          <a:p>
            <a:r>
              <a:rPr lang="en-US" dirty="0"/>
              <a:t>Over a three year period just 1.2% of the 19,868 studentships awarded by all UKRI research councils went to Black or Black Mixed students and only 30 of those were from Black Caribbean background - </a:t>
            </a:r>
            <a:r>
              <a:rPr lang="en-US" dirty="0">
                <a:hlinkClick r:id="rId4"/>
              </a:rPr>
              <a:t>https://leadingroutes.org/the-broken-pipeline</a:t>
            </a:r>
            <a:endParaRPr lang="en-US" dirty="0">
              <a:cs typeface="Calibri"/>
              <a:hlinkClick r:id="rId4"/>
            </a:endParaRPr>
          </a:p>
          <a:p>
            <a:r>
              <a:rPr lang="en-US" dirty="0">
                <a:cs typeface="Calibri"/>
              </a:rPr>
              <a:t>Covid impact on female researchers - </a:t>
            </a:r>
            <a:r>
              <a:rPr lang="en-US" dirty="0">
                <a:hlinkClick r:id="rId5"/>
              </a:rPr>
              <a:t>https://www.nature.com/articles/d41586-020-02183-x</a:t>
            </a:r>
            <a:r>
              <a:rPr lang="en-US" dirty="0"/>
              <a:t> </a:t>
            </a:r>
            <a:endParaRPr lang="en-US" dirty="0">
              <a:cs typeface="Calibri"/>
            </a:endParaRPr>
          </a:p>
          <a:p>
            <a:r>
              <a:rPr lang="en-US" dirty="0">
                <a:hlinkClick r:id="rId6"/>
              </a:rPr>
              <a:t>https://www.bbc.co.uk/news/education-55723120</a:t>
            </a:r>
            <a:r>
              <a:rPr lang="en-US" dirty="0"/>
              <a:t> - Only 1% of UK university professors are black. 35 female Black professors in UK (2021)</a:t>
            </a:r>
            <a:endParaRPr lang="en-US" dirty="0">
              <a:cs typeface="Calibri"/>
            </a:endParaRPr>
          </a:p>
          <a:p>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5</a:t>
            </a:fld>
            <a:endParaRPr lang="en-US"/>
          </a:p>
        </p:txBody>
      </p:sp>
    </p:spTree>
    <p:extLst>
      <p:ext uri="{BB962C8B-B14F-4D97-AF65-F5344CB8AC3E}">
        <p14:creationId xmlns:p14="http://schemas.microsoft.com/office/powerpoint/2010/main" val="3969698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Knowledge/Education was a central tool in the </a:t>
            </a:r>
            <a:r>
              <a:rPr lang="en-US" dirty="0" err="1">
                <a:cs typeface="Calibri"/>
              </a:rPr>
              <a:t>coloniser's</a:t>
            </a:r>
            <a:r>
              <a:rPr lang="en-US" dirty="0">
                <a:cs typeface="Calibri"/>
              </a:rPr>
              <a:t> </a:t>
            </a:r>
            <a:r>
              <a:rPr lang="en-US" dirty="0" err="1">
                <a:cs typeface="Calibri"/>
              </a:rPr>
              <a:t>armoury</a:t>
            </a:r>
            <a:r>
              <a:rPr lang="en-US" dirty="0">
                <a:cs typeface="Calibri"/>
              </a:rPr>
              <a:t>. </a:t>
            </a:r>
          </a:p>
          <a:p>
            <a:r>
              <a:rPr lang="en-US" dirty="0">
                <a:cs typeface="Calibri"/>
              </a:rPr>
              <a:t>It was used to justify </a:t>
            </a:r>
            <a:r>
              <a:rPr lang="en-US" dirty="0" err="1">
                <a:cs typeface="Calibri"/>
              </a:rPr>
              <a:t>colonisation</a:t>
            </a:r>
            <a:r>
              <a:rPr lang="en-US" dirty="0">
                <a:cs typeface="Calibri"/>
              </a:rPr>
              <a:t> – the myth of the </a:t>
            </a:r>
            <a:r>
              <a:rPr lang="en-US" dirty="0" err="1">
                <a:cs typeface="Calibri"/>
              </a:rPr>
              <a:t>civilising</a:t>
            </a:r>
            <a:r>
              <a:rPr lang="en-US" dirty="0">
                <a:cs typeface="Calibri"/>
              </a:rPr>
              <a:t> mission – the duty to bring </a:t>
            </a:r>
            <a:r>
              <a:rPr lang="en-US" dirty="0" err="1">
                <a:cs typeface="Calibri"/>
              </a:rPr>
              <a:t>civilisation</a:t>
            </a:r>
            <a:r>
              <a:rPr lang="en-US" dirty="0">
                <a:cs typeface="Calibri"/>
              </a:rPr>
              <a:t> and therefore knowledge to other peoples, judged in colonial hierarchy to be inferior.</a:t>
            </a:r>
          </a:p>
          <a:p>
            <a:r>
              <a:rPr lang="en-US" dirty="0">
                <a:cs typeface="Calibri"/>
              </a:rPr>
              <a:t>Access to education was heavily controlled in the colonies. State sponsored schooling only available to an elite. Indigenous education or forms of knowledge severally repressed.</a:t>
            </a:r>
          </a:p>
          <a:p>
            <a:r>
              <a:rPr lang="en-US" dirty="0">
                <a:cs typeface="Calibri"/>
              </a:rPr>
              <a:t>HE was </a:t>
            </a:r>
            <a:r>
              <a:rPr lang="en-US" dirty="0" err="1">
                <a:cs typeface="Calibri"/>
              </a:rPr>
              <a:t>centralised</a:t>
            </a:r>
            <a:r>
              <a:rPr lang="en-US" dirty="0">
                <a:cs typeface="Calibri"/>
              </a:rPr>
              <a:t> in the colonial capitals and major cities. </a:t>
            </a:r>
          </a:p>
          <a:p>
            <a:r>
              <a:rPr lang="en-US" dirty="0">
                <a:cs typeface="Calibri"/>
              </a:rPr>
              <a:t>Quote from Walter </a:t>
            </a:r>
            <a:r>
              <a:rPr lang="en-US" dirty="0" err="1">
                <a:cs typeface="Calibri"/>
              </a:rPr>
              <a:t>Mignolo</a:t>
            </a:r>
            <a:r>
              <a:rPr lang="en-US" dirty="0">
                <a:cs typeface="Calibri"/>
              </a:rPr>
              <a:t>, an Argentian academic who was one of the first theorists of Decoloniality - </a:t>
            </a:r>
            <a:r>
              <a:rPr lang="en-US" dirty="0">
                <a:hlinkClick r:id="rId3"/>
              </a:rPr>
              <a:t>https://scholars.duke.edu/person/walter1654. </a:t>
            </a:r>
            <a:r>
              <a:rPr lang="en-US" dirty="0" err="1"/>
              <a:t>Mingolo</a:t>
            </a:r>
            <a:r>
              <a:rPr lang="en-US" dirty="0"/>
              <a:t>, Walter (2018), ‘What Does it Mean to Decolonize?’, in Walter </a:t>
            </a:r>
            <a:r>
              <a:rPr lang="en-US" dirty="0" err="1"/>
              <a:t>Mignolo</a:t>
            </a:r>
            <a:r>
              <a:rPr lang="en-US" dirty="0"/>
              <a:t> and Catherine Walsh, </a:t>
            </a:r>
            <a:r>
              <a:rPr lang="en-US" i="1" dirty="0"/>
              <a:t>On Decoloniality: Concepts, Analytics, Praxis</a:t>
            </a:r>
            <a:r>
              <a:rPr lang="en-US" dirty="0"/>
              <a:t> (Durham: Duke University Press), pp. 105-34. (</a:t>
            </a:r>
            <a:r>
              <a:rPr lang="en-US" dirty="0" err="1"/>
              <a:t>ebook</a:t>
            </a:r>
            <a:r>
              <a:rPr lang="en-US" dirty="0"/>
              <a:t> in the library).</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6</a:t>
            </a:fld>
            <a:endParaRPr lang="en-US"/>
          </a:p>
        </p:txBody>
      </p:sp>
    </p:spTree>
    <p:extLst>
      <p:ext uri="{BB962C8B-B14F-4D97-AF65-F5344CB8AC3E}">
        <p14:creationId xmlns:p14="http://schemas.microsoft.com/office/powerpoint/2010/main" val="828044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Opportunity to unpack and critique terms – academic and non-academic source.</a:t>
            </a:r>
          </a:p>
          <a:p>
            <a:r>
              <a:rPr lang="en-US" dirty="0">
                <a:cs typeface="Calibri"/>
              </a:rPr>
              <a:t>What do students know about peer review process? About time taken from submission of journal article/book to publication? How does that influence where analysis of current issues is published?</a:t>
            </a:r>
          </a:p>
          <a:p>
            <a:r>
              <a:rPr lang="en-US" dirty="0">
                <a:cs typeface="Calibri"/>
              </a:rPr>
              <a:t>Grey literature is a term often assigned to 'non-academic' sources. This useful page from the library website helps us to think through the pros and cons of using such literature - </a:t>
            </a:r>
            <a:r>
              <a:rPr lang="en-US" dirty="0">
                <a:hlinkClick r:id="rId3"/>
              </a:rPr>
              <a:t>https://library.leeds.ac.uk/info/1110/resource_guides/7/grey_literature</a:t>
            </a:r>
            <a:r>
              <a:rPr lang="en-US" dirty="0"/>
              <a:t> </a:t>
            </a:r>
            <a:endParaRPr lang="en-US" dirty="0">
              <a:cs typeface="Calibri"/>
            </a:endParaRPr>
          </a:p>
          <a:p>
            <a:r>
              <a:rPr lang="en-US" dirty="0">
                <a:cs typeface="Calibri"/>
              </a:rPr>
              <a:t>Opportunity to discuss the use of blogs, podcasts, social media as appropriate sources. How might their use be beneficial for inclusive citation?</a:t>
            </a:r>
          </a:p>
          <a:p>
            <a:r>
              <a:rPr lang="en-US" dirty="0">
                <a:cs typeface="Calibri"/>
              </a:rPr>
              <a:t>Not all citation guides include details for all forms of non-academic literature. Provide guidance in accordance with your school's preferred referencing style.</a:t>
            </a:r>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7</a:t>
            </a:fld>
            <a:endParaRPr lang="en-US"/>
          </a:p>
        </p:txBody>
      </p:sp>
    </p:spTree>
    <p:extLst>
      <p:ext uri="{BB962C8B-B14F-4D97-AF65-F5344CB8AC3E}">
        <p14:creationId xmlns:p14="http://schemas.microsoft.com/office/powerpoint/2010/main" val="308113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Adapt this slide for your own module.</a:t>
            </a:r>
          </a:p>
          <a:p>
            <a:endParaRPr lang="en-US" dirty="0">
              <a:cs typeface="Calibri"/>
            </a:endParaRPr>
          </a:p>
          <a:p>
            <a:r>
              <a:rPr lang="en-US" dirty="0">
                <a:cs typeface="Calibri"/>
              </a:rPr>
              <a:t>How does inclusive </a:t>
            </a:r>
            <a:r>
              <a:rPr lang="en-US" dirty="0" err="1">
                <a:cs typeface="Calibri"/>
              </a:rPr>
              <a:t>citiation</a:t>
            </a:r>
            <a:r>
              <a:rPr lang="en-US" dirty="0">
                <a:cs typeface="Calibri"/>
              </a:rPr>
              <a:t> echo the module aims/learning objectives? </a:t>
            </a:r>
          </a:p>
          <a:p>
            <a:r>
              <a:rPr lang="en-US" dirty="0">
                <a:cs typeface="Calibri"/>
              </a:rPr>
              <a:t>How have you adapted your module content in </a:t>
            </a:r>
            <a:r>
              <a:rPr lang="en-US" dirty="0" err="1">
                <a:cs typeface="Calibri"/>
              </a:rPr>
              <a:t>reponse</a:t>
            </a:r>
            <a:r>
              <a:rPr lang="en-US" dirty="0">
                <a:cs typeface="Calibri"/>
              </a:rPr>
              <a:t> to </a:t>
            </a:r>
            <a:r>
              <a:rPr lang="en-US" dirty="0" err="1">
                <a:cs typeface="Calibri"/>
              </a:rPr>
              <a:t>decolonisation</a:t>
            </a:r>
            <a:r>
              <a:rPr lang="en-US" dirty="0">
                <a:cs typeface="Calibri"/>
              </a:rPr>
              <a:t>?</a:t>
            </a:r>
          </a:p>
          <a:p>
            <a:r>
              <a:rPr lang="en-US" dirty="0">
                <a:cs typeface="Calibri"/>
              </a:rPr>
              <a:t>Consider putting inclusive citation on the assesment mark scheme – </a:t>
            </a:r>
            <a:r>
              <a:rPr lang="en-US" dirty="0" err="1">
                <a:cs typeface="Calibri"/>
              </a:rPr>
              <a:t>eg</a:t>
            </a:r>
            <a:r>
              <a:rPr lang="en-US" dirty="0">
                <a:cs typeface="Calibri"/>
              </a:rPr>
              <a:t> </a:t>
            </a:r>
            <a:r>
              <a:rPr lang="en-US" b="1" dirty="0"/>
              <a:t>Evidence of Inclusive Citation, through the sources chosen and a reflection on this process.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8</a:t>
            </a:fld>
            <a:endParaRPr lang="en-US"/>
          </a:p>
        </p:txBody>
      </p:sp>
    </p:spTree>
    <p:extLst>
      <p:ext uri="{BB962C8B-B14F-4D97-AF65-F5344CB8AC3E}">
        <p14:creationId xmlns:p14="http://schemas.microsoft.com/office/powerpoint/2010/main" val="1345685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Suggestions to help students embed Inclusive Citation into their own practices.</a:t>
            </a:r>
          </a:p>
          <a:p>
            <a:r>
              <a:rPr lang="en-US" dirty="0">
                <a:cs typeface="Calibri"/>
              </a:rPr>
              <a:t>Maha Bali gives a list of suggestions in this blog post - </a:t>
            </a:r>
            <a:r>
              <a:rPr lang="en-US" dirty="0"/>
              <a:t>Maha Bali, 'Inclusive Citation: How Diverse Are Your References?' (blog), </a:t>
            </a:r>
            <a:r>
              <a:rPr lang="en-US" dirty="0">
                <a:hlinkClick r:id="rId3"/>
              </a:rPr>
              <a:t>https://blog.mahabali.me/writing/inclusive-citation-how-diverse-are-your-references/</a:t>
            </a:r>
            <a:r>
              <a:rPr lang="en-US" dirty="0"/>
              <a:t>  </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9</a:t>
            </a:fld>
            <a:endParaRPr lang="en-US"/>
          </a:p>
        </p:txBody>
      </p:sp>
    </p:spTree>
    <p:extLst>
      <p:ext uri="{BB962C8B-B14F-4D97-AF65-F5344CB8AC3E}">
        <p14:creationId xmlns:p14="http://schemas.microsoft.com/office/powerpoint/2010/main" val="12359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Important not just to seek out and use a more inclusive range of citations but to reflect on the process.</a:t>
            </a:r>
          </a:p>
          <a:p>
            <a:r>
              <a:rPr lang="en-US" dirty="0">
                <a:cs typeface="Calibri"/>
              </a:rPr>
              <a:t>Model example reflections with students.</a:t>
            </a:r>
          </a:p>
          <a:p>
            <a:endParaRPr lang="en-US" dirty="0">
              <a:cs typeface="Calibri"/>
            </a:endParaRPr>
          </a:p>
          <a:p>
            <a:r>
              <a:rPr lang="en-US" dirty="0">
                <a:cs typeface="Calibri"/>
              </a:rPr>
              <a:t>Definition of </a:t>
            </a:r>
            <a:r>
              <a:rPr lang="en-US" dirty="0" err="1">
                <a:cs typeface="Calibri"/>
              </a:rPr>
              <a:t>postitionality</a:t>
            </a:r>
            <a:r>
              <a:rPr lang="en-US" dirty="0">
                <a:cs typeface="Calibri"/>
              </a:rPr>
              <a:t>: </a:t>
            </a:r>
            <a:r>
              <a:rPr lang="en-US" dirty="0"/>
              <a:t>Positionality refers to the stance or positioning of the researcher in relation to the social and political context of the study—the community, the organization or the participant group. (Fuller definition in David Coghlan &amp; Mary Brydon-Miller, (2014). </a:t>
            </a:r>
            <a:r>
              <a:rPr lang="en-US" i="1" dirty="0">
                <a:hlinkClick r:id="rId3"/>
              </a:rPr>
              <a:t>The SAGE encyclopedia of action research</a:t>
            </a:r>
            <a:r>
              <a:rPr lang="en-US" dirty="0"/>
              <a:t> . SAGE). </a:t>
            </a:r>
            <a:endParaRPr lang="en-US" dirty="0">
              <a:cs typeface="Calibri"/>
            </a:endParaRPr>
          </a:p>
        </p:txBody>
      </p:sp>
      <p:sp>
        <p:nvSpPr>
          <p:cNvPr id="4" name="Slide Number Placeholder 3"/>
          <p:cNvSpPr>
            <a:spLocks noGrp="1"/>
          </p:cNvSpPr>
          <p:nvPr>
            <p:ph type="sldNum" sz="quarter" idx="5"/>
          </p:nvPr>
        </p:nvSpPr>
        <p:spPr/>
        <p:txBody>
          <a:bodyPr/>
          <a:lstStyle/>
          <a:p>
            <a:fld id="{3ACC683A-091C-4E97-A4D8-4C92E32A069C}" type="slidenum">
              <a:rPr lang="en-US"/>
              <a:t>10</a:t>
            </a:fld>
            <a:endParaRPr lang="en-US"/>
          </a:p>
        </p:txBody>
      </p:sp>
    </p:spTree>
    <p:extLst>
      <p:ext uri="{BB962C8B-B14F-4D97-AF65-F5344CB8AC3E}">
        <p14:creationId xmlns:p14="http://schemas.microsoft.com/office/powerpoint/2010/main" val="1866651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6E1E-2CF7-4C19-A826-B751FDBE02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574080-9D5B-4D5E-BE4C-48FEA74E92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D9002E-BF39-4DC1-9DD3-B8005DAE02C2}"/>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43292AA7-0F6E-41A2-AD99-AB8E5B67A4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AA640B-096B-4D42-A8CB-4F47BFD82FB5}"/>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17278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3C803-24AE-4437-8AE6-12EEBD2F9CE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93EC7F-3736-420F-A40B-ABF99F90DF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090FB7-6AF3-46EA-B8B3-CF604C731407}"/>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172DDC36-6160-4709-BBE4-BCBF56DB02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56CEC3-DCB1-40DC-9EBE-DC503917E60A}"/>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408612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AA4CF-0B8D-4A86-9F81-C31E12D1FC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713861-EA46-43E3-AA1E-2905B1B7E2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AD0963-6C5A-40FB-963F-7CFB2247BE28}"/>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AA1F3E79-1724-4DDF-B3CB-2E16EB5D0D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6E05E4-E7DD-4954-922D-07FF6C23911E}"/>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340459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00FA6-EFD4-43DA-ABE3-7F1C88D5D5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0A6806-ED24-4D7C-9B61-5FABA9685A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DCBFD8-9AC9-4529-9A9B-B5AE3D7DB56D}"/>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D53F7B10-5725-4748-9F4A-4CCDBEA64B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482246-E97A-4973-A53C-6BD453A944B3}"/>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3374662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E851-BDA5-4257-8AA5-1145FA3D39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E93185-F1A2-48A4-8552-89BAC14FB5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AD39C5-EFCC-4054-ABF5-F474297B9D42}"/>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4EB17424-5D9F-4927-BB55-02953861DD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4E824B-5580-4F46-82F1-2F7ED032F78A}"/>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4089089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E8DBA-603F-4F93-90E5-A78C61C043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1E7B36-BC6F-4732-BDA3-85C68E093A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1E9CA-9D3F-4231-BF2E-185EFBBD32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BDAD5F-3D96-4E17-BD10-54AAB65D465C}"/>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6" name="Footer Placeholder 5">
            <a:extLst>
              <a:ext uri="{FF2B5EF4-FFF2-40B4-BE49-F238E27FC236}">
                <a16:creationId xmlns:a16="http://schemas.microsoft.com/office/drawing/2014/main" id="{9782C106-93CD-477C-828A-B97F54FD2D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72487E-CB80-461F-A332-3D3D20475F77}"/>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414078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7748F-C94B-4F35-823E-0E1D27951F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01396A-A752-4F91-81EF-4234B204C2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EA5B49-0BC3-41DE-B4A5-665F953961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06E2553-7D86-4361-BA42-8C065DED47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C00670-18D4-4065-A93B-D3893CCD68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F29B15-22C6-47DE-A378-FC431521D4E3}"/>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8" name="Footer Placeholder 7">
            <a:extLst>
              <a:ext uri="{FF2B5EF4-FFF2-40B4-BE49-F238E27FC236}">
                <a16:creationId xmlns:a16="http://schemas.microsoft.com/office/drawing/2014/main" id="{CF297BEC-CDD7-4482-8EA2-61BBFAF6ACB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FB6E2D-642D-4248-9D9F-46FC33F801CE}"/>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40315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161A-4878-46FE-94CD-08C24322B88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28C61A-B0DF-47E9-AE0D-40E94D43B4BF}"/>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4" name="Footer Placeholder 3">
            <a:extLst>
              <a:ext uri="{FF2B5EF4-FFF2-40B4-BE49-F238E27FC236}">
                <a16:creationId xmlns:a16="http://schemas.microsoft.com/office/drawing/2014/main" id="{857067EB-7680-44B3-BF33-0705C8EB03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B2A5F17-3E72-4755-938A-8EE8DD125C2C}"/>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1243632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27C274-4602-4036-B421-03893824763D}"/>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3" name="Footer Placeholder 2">
            <a:extLst>
              <a:ext uri="{FF2B5EF4-FFF2-40B4-BE49-F238E27FC236}">
                <a16:creationId xmlns:a16="http://schemas.microsoft.com/office/drawing/2014/main" id="{1A34C14C-C497-4F0F-BDB9-BFF11A11E0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3FA7185-33D6-413F-9A50-EFEBECD73E28}"/>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3339995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8A240-4757-4E3A-9602-65E30AB8F2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9AC870-B5A0-4146-AA23-2D1AA4D04A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05A022B-D5E3-46FC-9ED2-5B7DF3988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386E6-B928-4FDD-B877-C16962D8ED9E}"/>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6" name="Footer Placeholder 5">
            <a:extLst>
              <a:ext uri="{FF2B5EF4-FFF2-40B4-BE49-F238E27FC236}">
                <a16:creationId xmlns:a16="http://schemas.microsoft.com/office/drawing/2014/main" id="{5F677984-17BF-4E85-93E0-BD505907A5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97DD0-12EB-4F4E-BE72-D328E00B2A6E}"/>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150020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B5114-5DD6-42D4-8E19-901816760B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035DB48-92A3-4923-9F78-39E5C27548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367856-C6EB-44E4-8434-41BE1DE019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03B730-67C0-4B45-AECF-ADC92504EDE7}"/>
              </a:ext>
            </a:extLst>
          </p:cNvPr>
          <p:cNvSpPr>
            <a:spLocks noGrp="1"/>
          </p:cNvSpPr>
          <p:nvPr>
            <p:ph type="dt" sz="half" idx="10"/>
          </p:nvPr>
        </p:nvSpPr>
        <p:spPr/>
        <p:txBody>
          <a:bodyPr/>
          <a:lstStyle/>
          <a:p>
            <a:fld id="{C693062F-7134-4F5D-AC81-CF4B097C5921}" type="datetimeFigureOut">
              <a:rPr lang="en-GB" smtClean="0"/>
              <a:t>06/10/2021</a:t>
            </a:fld>
            <a:endParaRPr lang="en-GB"/>
          </a:p>
        </p:txBody>
      </p:sp>
      <p:sp>
        <p:nvSpPr>
          <p:cNvPr id="6" name="Footer Placeholder 5">
            <a:extLst>
              <a:ext uri="{FF2B5EF4-FFF2-40B4-BE49-F238E27FC236}">
                <a16:creationId xmlns:a16="http://schemas.microsoft.com/office/drawing/2014/main" id="{DF219C45-007F-4921-87AD-6E1A27EBDE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B5FA2B-1BA5-4D74-A5A7-A16A77662B0B}"/>
              </a:ext>
            </a:extLst>
          </p:cNvPr>
          <p:cNvSpPr>
            <a:spLocks noGrp="1"/>
          </p:cNvSpPr>
          <p:nvPr>
            <p:ph type="sldNum" sz="quarter" idx="12"/>
          </p:nvPr>
        </p:nvSpPr>
        <p:spPr/>
        <p:txBody>
          <a:bodyPr/>
          <a:lstStyle/>
          <a:p>
            <a:fld id="{3FDA69E2-0898-4EE5-9846-1E3810DE69E4}" type="slidenum">
              <a:rPr lang="en-GB" smtClean="0"/>
              <a:t>‹#›</a:t>
            </a:fld>
            <a:endParaRPr lang="en-GB"/>
          </a:p>
        </p:txBody>
      </p:sp>
    </p:spTree>
    <p:extLst>
      <p:ext uri="{BB962C8B-B14F-4D97-AF65-F5344CB8AC3E}">
        <p14:creationId xmlns:p14="http://schemas.microsoft.com/office/powerpoint/2010/main" val="301987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D3BF28-C314-4859-82A0-613373E3C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40AA33-40E9-459B-B9B4-071562EBAE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721863-FC25-4126-B05A-9FCEB2504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062F-7134-4F5D-AC81-CF4B097C5921}" type="datetimeFigureOut">
              <a:rPr lang="en-GB" smtClean="0"/>
              <a:t>06/10/2021</a:t>
            </a:fld>
            <a:endParaRPr lang="en-GB"/>
          </a:p>
        </p:txBody>
      </p:sp>
      <p:sp>
        <p:nvSpPr>
          <p:cNvPr id="5" name="Footer Placeholder 4">
            <a:extLst>
              <a:ext uri="{FF2B5EF4-FFF2-40B4-BE49-F238E27FC236}">
                <a16:creationId xmlns:a16="http://schemas.microsoft.com/office/drawing/2014/main" id="{263F31C8-75E0-4578-9061-7FF8B964F8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D31C25-FED0-4B42-90FB-93E6D08116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A69E2-0898-4EE5-9846-1E3810DE69E4}" type="slidenum">
              <a:rPr lang="en-GB" smtClean="0"/>
              <a:t>‹#›</a:t>
            </a:fld>
            <a:endParaRPr lang="en-GB"/>
          </a:p>
        </p:txBody>
      </p:sp>
    </p:spTree>
    <p:extLst>
      <p:ext uri="{BB962C8B-B14F-4D97-AF65-F5344CB8AC3E}">
        <p14:creationId xmlns:p14="http://schemas.microsoft.com/office/powerpoint/2010/main" val="1289037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4418C-9481-472D-A1BA-DB5EF700BAB2}"/>
              </a:ext>
            </a:extLst>
          </p:cNvPr>
          <p:cNvSpPr>
            <a:spLocks noGrp="1"/>
          </p:cNvSpPr>
          <p:nvPr>
            <p:ph type="title"/>
          </p:nvPr>
        </p:nvSpPr>
        <p:spPr/>
        <p:txBody>
          <a:bodyPr/>
          <a:lstStyle/>
          <a:p>
            <a:r>
              <a:rPr lang="en-US" dirty="0">
                <a:cs typeface="Calibri Light"/>
              </a:rPr>
              <a:t>Discussing inclusive citation with students</a:t>
            </a:r>
            <a:endParaRPr lang="en-US" dirty="0"/>
          </a:p>
        </p:txBody>
      </p:sp>
      <p:sp>
        <p:nvSpPr>
          <p:cNvPr id="3" name="Content Placeholder 2">
            <a:extLst>
              <a:ext uri="{FF2B5EF4-FFF2-40B4-BE49-F238E27FC236}">
                <a16:creationId xmlns:a16="http://schemas.microsoft.com/office/drawing/2014/main" id="{59AD2465-ABA0-4D71-AF08-14ECEAC6EB03}"/>
              </a:ext>
            </a:extLst>
          </p:cNvPr>
          <p:cNvSpPr>
            <a:spLocks noGrp="1"/>
          </p:cNvSpPr>
          <p:nvPr>
            <p:ph idx="1"/>
          </p:nvPr>
        </p:nvSpPr>
        <p:spPr/>
        <p:txBody>
          <a:bodyPr vert="horz" lIns="91440" tIns="45720" rIns="91440" bIns="45720" rtlCol="0" anchor="t">
            <a:normAutofit lnSpcReduction="10000"/>
          </a:bodyPr>
          <a:lstStyle/>
          <a:p>
            <a:r>
              <a:rPr lang="en-US" dirty="0">
                <a:cs typeface="Calibri"/>
              </a:rPr>
              <a:t>These slides are intended to be used to introduce the subject of inclusive citation to students of all levels or to deepen their </a:t>
            </a:r>
            <a:r>
              <a:rPr lang="en-US">
                <a:cs typeface="Calibri"/>
              </a:rPr>
              <a:t>understanding.</a:t>
            </a:r>
          </a:p>
          <a:p>
            <a:r>
              <a:rPr lang="en-US" dirty="0">
                <a:cs typeface="Calibri"/>
              </a:rPr>
              <a:t>Each slide has a notes section with further information, examples or explanations.</a:t>
            </a:r>
          </a:p>
          <a:p>
            <a:r>
              <a:rPr lang="en-US" dirty="0">
                <a:cs typeface="Calibri"/>
              </a:rPr>
              <a:t>This resource has been designed to provide sufficient material for a 50 minute lecture.</a:t>
            </a:r>
          </a:p>
          <a:p>
            <a:r>
              <a:rPr lang="en-US" dirty="0">
                <a:cs typeface="Calibri"/>
              </a:rPr>
              <a:t>Individual slides can also be used in existing teaching </a:t>
            </a:r>
            <a:r>
              <a:rPr lang="en-US">
                <a:cs typeface="Calibri"/>
              </a:rPr>
              <a:t>materials.</a:t>
            </a:r>
            <a:endParaRPr lang="en-US" dirty="0">
              <a:cs typeface="Calibri"/>
            </a:endParaRPr>
          </a:p>
          <a:p>
            <a:r>
              <a:rPr lang="en-US" dirty="0">
                <a:cs typeface="Calibri"/>
              </a:rPr>
              <a:t>The final slide gives some ideas of task that students could be asked to prepare for a seminar/workshop.</a:t>
            </a:r>
          </a:p>
          <a:p>
            <a:endParaRPr lang="en-US">
              <a:cs typeface="Calibri"/>
            </a:endParaRPr>
          </a:p>
        </p:txBody>
      </p:sp>
    </p:spTree>
    <p:extLst>
      <p:ext uri="{BB962C8B-B14F-4D97-AF65-F5344CB8AC3E}">
        <p14:creationId xmlns:p14="http://schemas.microsoft.com/office/powerpoint/2010/main" val="3851696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0E41-86B1-4C60-BEE3-BC63A76ACCEF}"/>
              </a:ext>
            </a:extLst>
          </p:cNvPr>
          <p:cNvSpPr>
            <a:spLocks noGrp="1"/>
          </p:cNvSpPr>
          <p:nvPr>
            <p:ph type="title"/>
          </p:nvPr>
        </p:nvSpPr>
        <p:spPr/>
        <p:txBody>
          <a:bodyPr/>
          <a:lstStyle/>
          <a:p>
            <a:r>
              <a:rPr lang="en-GB"/>
              <a:t>What can you do? (2)</a:t>
            </a:r>
            <a:endParaRPr lang="en-GB" dirty="0"/>
          </a:p>
        </p:txBody>
      </p:sp>
      <p:sp>
        <p:nvSpPr>
          <p:cNvPr id="3" name="Content Placeholder 2">
            <a:extLst>
              <a:ext uri="{FF2B5EF4-FFF2-40B4-BE49-F238E27FC236}">
                <a16:creationId xmlns:a16="http://schemas.microsoft.com/office/drawing/2014/main" id="{8B5BBA3B-725F-4B22-9BA4-81D22BE9DF0B}"/>
              </a:ext>
            </a:extLst>
          </p:cNvPr>
          <p:cNvSpPr>
            <a:spLocks noGrp="1"/>
          </p:cNvSpPr>
          <p:nvPr>
            <p:ph idx="1"/>
          </p:nvPr>
        </p:nvSpPr>
        <p:spPr>
          <a:xfrm>
            <a:off x="838200" y="1451814"/>
            <a:ext cx="10515600" cy="4725149"/>
          </a:xfrm>
        </p:spPr>
        <p:txBody>
          <a:bodyPr vert="horz" lIns="91440" tIns="45720" rIns="91440" bIns="45720" rtlCol="0" anchor="t">
            <a:normAutofit/>
          </a:bodyPr>
          <a:lstStyle/>
          <a:p>
            <a:pPr marL="0" indent="0">
              <a:buNone/>
            </a:pPr>
            <a:endParaRPr lang="en-GB" dirty="0">
              <a:cs typeface="Calibri" panose="020F0502020204030204"/>
            </a:endParaRPr>
          </a:p>
          <a:p>
            <a:r>
              <a:rPr lang="en-GB" dirty="0"/>
              <a:t>Including your reflections on citation in written work and presentations </a:t>
            </a:r>
          </a:p>
          <a:p>
            <a:pPr lvl="1"/>
            <a:r>
              <a:rPr lang="en-GB" dirty="0"/>
              <a:t>In Introductions to essays/oral presentations/ literature reviews</a:t>
            </a:r>
            <a:endParaRPr lang="en-GB" dirty="0">
              <a:cs typeface="Calibri"/>
            </a:endParaRPr>
          </a:p>
          <a:p>
            <a:pPr lvl="1"/>
            <a:r>
              <a:rPr lang="en-GB" dirty="0">
                <a:cs typeface="Calibri"/>
              </a:rPr>
              <a:t>Discuss whose work is often cited as the canon and whose voices have been historically marginalised. How did you widen your research? What difficulties/successes did you encounter?</a:t>
            </a:r>
            <a:endParaRPr lang="en-GB" dirty="0"/>
          </a:p>
          <a:p>
            <a:pPr lvl="1"/>
            <a:endParaRPr lang="en-GB" dirty="0"/>
          </a:p>
          <a:p>
            <a:pPr lvl="1"/>
            <a:r>
              <a:rPr lang="en-GB" dirty="0"/>
              <a:t>Give authors' full names when citing (and discuss their positionality) in main body of your work.</a:t>
            </a:r>
            <a:endParaRPr lang="en-GB" dirty="0">
              <a:cs typeface="Calibri"/>
            </a:endParaRPr>
          </a:p>
          <a:p>
            <a:endParaRPr lang="en-GB" dirty="0"/>
          </a:p>
        </p:txBody>
      </p:sp>
    </p:spTree>
    <p:extLst>
      <p:ext uri="{BB962C8B-B14F-4D97-AF65-F5344CB8AC3E}">
        <p14:creationId xmlns:p14="http://schemas.microsoft.com/office/powerpoint/2010/main" val="457116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3740D-C783-4941-AC85-D3EBADBB181A}"/>
              </a:ext>
            </a:extLst>
          </p:cNvPr>
          <p:cNvSpPr>
            <a:spLocks noGrp="1"/>
          </p:cNvSpPr>
          <p:nvPr>
            <p:ph type="title"/>
          </p:nvPr>
        </p:nvSpPr>
        <p:spPr/>
        <p:txBody>
          <a:bodyPr/>
          <a:lstStyle/>
          <a:p>
            <a:r>
              <a:rPr lang="en-US">
                <a:cs typeface="Calibri Light"/>
              </a:rPr>
              <a:t>Seminar/Workshop preparation</a:t>
            </a:r>
            <a:endParaRPr lang="en-US"/>
          </a:p>
        </p:txBody>
      </p:sp>
      <p:sp>
        <p:nvSpPr>
          <p:cNvPr id="3" name="Content Placeholder 2">
            <a:extLst>
              <a:ext uri="{FF2B5EF4-FFF2-40B4-BE49-F238E27FC236}">
                <a16:creationId xmlns:a16="http://schemas.microsoft.com/office/drawing/2014/main" id="{655442B3-EC5C-45F7-B93E-62ED51386F73}"/>
              </a:ext>
            </a:extLst>
          </p:cNvPr>
          <p:cNvSpPr>
            <a:spLocks noGrp="1"/>
          </p:cNvSpPr>
          <p:nvPr>
            <p:ph idx="1"/>
          </p:nvPr>
        </p:nvSpPr>
        <p:spPr/>
        <p:txBody>
          <a:bodyPr vert="horz" lIns="91440" tIns="45720" rIns="91440" bIns="45720" rtlCol="0" anchor="t">
            <a:normAutofit/>
          </a:bodyPr>
          <a:lstStyle/>
          <a:p>
            <a:r>
              <a:rPr lang="en-US" dirty="0">
                <a:cs typeface="Calibri"/>
              </a:rPr>
              <a:t>Read Bali and Pellis blogs.</a:t>
            </a:r>
          </a:p>
          <a:p>
            <a:endParaRPr lang="en-US" dirty="0">
              <a:cs typeface="Calibri"/>
            </a:endParaRPr>
          </a:p>
          <a:p>
            <a:r>
              <a:rPr lang="en-US" dirty="0">
                <a:ea typeface="+mn-lt"/>
                <a:cs typeface="+mn-lt"/>
              </a:rPr>
              <a:t>Choose an article or other written secondary source that you have used in your previous studies. Reflect on the range of authors cited. Whose voices are present/absent? How might this have affected the article's methodology and conclusions?</a:t>
            </a:r>
          </a:p>
          <a:p>
            <a:endParaRPr lang="en-US" dirty="0">
              <a:cs typeface="Calibri"/>
            </a:endParaRPr>
          </a:p>
          <a:p>
            <a:r>
              <a:rPr lang="en-US" dirty="0">
                <a:ea typeface="+mn-lt"/>
                <a:cs typeface="+mn-lt"/>
              </a:rPr>
              <a:t>Think about how you are going to work to redress such imbalances in your own work going forward.</a:t>
            </a:r>
            <a:endParaRPr lang="en-US" dirty="0">
              <a:cs typeface="Calibri"/>
            </a:endParaRPr>
          </a:p>
        </p:txBody>
      </p:sp>
    </p:spTree>
    <p:extLst>
      <p:ext uri="{BB962C8B-B14F-4D97-AF65-F5344CB8AC3E}">
        <p14:creationId xmlns:p14="http://schemas.microsoft.com/office/powerpoint/2010/main" val="248443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8815-7EAF-481D-B67C-0EDBD1FE2858}"/>
              </a:ext>
            </a:extLst>
          </p:cNvPr>
          <p:cNvSpPr>
            <a:spLocks noGrp="1"/>
          </p:cNvSpPr>
          <p:nvPr>
            <p:ph type="title"/>
          </p:nvPr>
        </p:nvSpPr>
        <p:spPr/>
        <p:txBody>
          <a:bodyPr/>
          <a:lstStyle/>
          <a:p>
            <a:r>
              <a:rPr lang="en-GB" dirty="0"/>
              <a:t>Inclusive citation/ referencing – what is it?</a:t>
            </a:r>
          </a:p>
        </p:txBody>
      </p:sp>
      <p:sp>
        <p:nvSpPr>
          <p:cNvPr id="3" name="Content Placeholder 2">
            <a:extLst>
              <a:ext uri="{FF2B5EF4-FFF2-40B4-BE49-F238E27FC236}">
                <a16:creationId xmlns:a16="http://schemas.microsoft.com/office/drawing/2014/main" id="{9BD6262B-72DD-4C37-94A8-5B158FCFB781}"/>
              </a:ext>
            </a:extLst>
          </p:cNvPr>
          <p:cNvSpPr>
            <a:spLocks noGrp="1"/>
          </p:cNvSpPr>
          <p:nvPr>
            <p:ph idx="1"/>
          </p:nvPr>
        </p:nvSpPr>
        <p:spPr/>
        <p:txBody>
          <a:bodyPr vert="horz" lIns="91440" tIns="45720" rIns="91440" bIns="45720" rtlCol="0" anchor="t">
            <a:normAutofit/>
          </a:bodyPr>
          <a:lstStyle/>
          <a:p>
            <a:r>
              <a:rPr lang="en-GB" dirty="0"/>
              <a:t>Brainstorming ideas</a:t>
            </a:r>
          </a:p>
          <a:p>
            <a:pPr marL="0" indent="0">
              <a:buNone/>
            </a:pPr>
            <a:endParaRPr lang="en-GB" dirty="0">
              <a:cs typeface="Calibri"/>
            </a:endParaRPr>
          </a:p>
          <a:p>
            <a:pPr marL="0" indent="0">
              <a:buNone/>
            </a:pPr>
            <a:endParaRPr lang="en-GB" dirty="0">
              <a:cs typeface="Calibri"/>
            </a:endParaRPr>
          </a:p>
          <a:p>
            <a:r>
              <a:rPr lang="en-GB" dirty="0">
                <a:cs typeface="Calibri"/>
              </a:rPr>
              <a:t>What have you been told about what is important when citing/referencing in your academic work?</a:t>
            </a:r>
          </a:p>
          <a:p>
            <a:endParaRPr lang="en-GB" dirty="0">
              <a:cs typeface="Calibri"/>
            </a:endParaRPr>
          </a:p>
          <a:p>
            <a:endParaRPr lang="en-GB" dirty="0">
              <a:cs typeface="Calibri"/>
            </a:endParaRPr>
          </a:p>
          <a:p>
            <a:endParaRPr lang="en-GB" dirty="0">
              <a:cs typeface="Calibri"/>
            </a:endParaRPr>
          </a:p>
        </p:txBody>
      </p:sp>
    </p:spTree>
    <p:extLst>
      <p:ext uri="{BB962C8B-B14F-4D97-AF65-F5344CB8AC3E}">
        <p14:creationId xmlns:p14="http://schemas.microsoft.com/office/powerpoint/2010/main" val="377003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6087-2C4F-4A10-A6DF-8D16B96ECC22}"/>
              </a:ext>
            </a:extLst>
          </p:cNvPr>
          <p:cNvSpPr>
            <a:spLocks noGrp="1"/>
          </p:cNvSpPr>
          <p:nvPr>
            <p:ph type="title"/>
          </p:nvPr>
        </p:nvSpPr>
        <p:spPr/>
        <p:txBody>
          <a:bodyPr/>
          <a:lstStyle/>
          <a:p>
            <a:r>
              <a:rPr lang="en-US" dirty="0">
                <a:cs typeface="Calibri Light"/>
              </a:rPr>
              <a:t>Is academic citation neutral?</a:t>
            </a:r>
            <a:endParaRPr lang="en-US" dirty="0"/>
          </a:p>
        </p:txBody>
      </p:sp>
      <p:sp>
        <p:nvSpPr>
          <p:cNvPr id="3" name="Content Placeholder 2">
            <a:extLst>
              <a:ext uri="{FF2B5EF4-FFF2-40B4-BE49-F238E27FC236}">
                <a16:creationId xmlns:a16="http://schemas.microsoft.com/office/drawing/2014/main" id="{BA7C518B-CB2E-4C21-870F-A98088A7E9B1}"/>
              </a:ext>
            </a:extLst>
          </p:cNvPr>
          <p:cNvSpPr>
            <a:spLocks noGrp="1"/>
          </p:cNvSpPr>
          <p:nvPr>
            <p:ph idx="1"/>
          </p:nvPr>
        </p:nvSpPr>
        <p:spPr/>
        <p:txBody>
          <a:bodyPr vert="horz" lIns="91440" tIns="45720" rIns="91440" bIns="45720" rtlCol="0" anchor="t">
            <a:normAutofit/>
          </a:bodyPr>
          <a:lstStyle/>
          <a:p>
            <a:r>
              <a:rPr lang="en-GB" dirty="0">
                <a:ea typeface="+mn-lt"/>
                <a:cs typeface="+mn-lt"/>
              </a:rPr>
              <a:t>Are there power structures with citation?</a:t>
            </a:r>
            <a:endParaRPr lang="en-US" dirty="0">
              <a:ea typeface="+mn-lt"/>
              <a:cs typeface="+mn-lt"/>
            </a:endParaRPr>
          </a:p>
          <a:p>
            <a:endParaRPr lang="en-GB" dirty="0">
              <a:ea typeface="+mn-lt"/>
              <a:cs typeface="+mn-lt"/>
            </a:endParaRPr>
          </a:p>
          <a:p>
            <a:pPr lvl="1"/>
            <a:r>
              <a:rPr lang="en-GB" dirty="0">
                <a:ea typeface="+mn-lt"/>
                <a:cs typeface="+mn-lt"/>
              </a:rPr>
              <a:t>Race</a:t>
            </a:r>
            <a:endParaRPr lang="en-US" dirty="0">
              <a:ea typeface="+mn-lt"/>
              <a:cs typeface="+mn-lt"/>
            </a:endParaRPr>
          </a:p>
          <a:p>
            <a:pPr lvl="1"/>
            <a:r>
              <a:rPr lang="en-GB" dirty="0">
                <a:ea typeface="+mn-lt"/>
                <a:cs typeface="+mn-lt"/>
              </a:rPr>
              <a:t>Gender</a:t>
            </a:r>
            <a:endParaRPr lang="en-US" dirty="0">
              <a:ea typeface="+mn-lt"/>
              <a:cs typeface="+mn-lt"/>
            </a:endParaRPr>
          </a:p>
          <a:p>
            <a:pPr lvl="1"/>
            <a:r>
              <a:rPr lang="en-GB" dirty="0">
                <a:ea typeface="+mn-lt"/>
                <a:cs typeface="+mn-lt"/>
              </a:rPr>
              <a:t>Geographical location of author</a:t>
            </a:r>
            <a:endParaRPr lang="en-US" dirty="0">
              <a:ea typeface="+mn-lt"/>
              <a:cs typeface="+mn-lt"/>
            </a:endParaRPr>
          </a:p>
          <a:p>
            <a:pPr lvl="1"/>
            <a:r>
              <a:rPr lang="en-GB" dirty="0">
                <a:ea typeface="+mn-lt"/>
                <a:cs typeface="+mn-lt"/>
              </a:rPr>
              <a:t>Age</a:t>
            </a:r>
          </a:p>
          <a:p>
            <a:pPr lvl="1"/>
            <a:r>
              <a:rPr lang="en-GB" dirty="0">
                <a:cs typeface="Calibri"/>
              </a:rPr>
              <a:t>Disability</a:t>
            </a:r>
          </a:p>
          <a:p>
            <a:pPr lvl="1"/>
            <a:r>
              <a:rPr lang="en-GB" dirty="0">
                <a:cs typeface="Calibri"/>
              </a:rPr>
              <a:t>Sexual orientation</a:t>
            </a:r>
          </a:p>
          <a:p>
            <a:pPr lvl="1"/>
            <a:endParaRPr lang="en-GB" dirty="0">
              <a:cs typeface="Calibri"/>
            </a:endParaRPr>
          </a:p>
          <a:p>
            <a:endParaRPr lang="en-US" dirty="0">
              <a:cs typeface="Calibri"/>
            </a:endParaRPr>
          </a:p>
        </p:txBody>
      </p:sp>
    </p:spTree>
    <p:extLst>
      <p:ext uri="{BB962C8B-B14F-4D97-AF65-F5344CB8AC3E}">
        <p14:creationId xmlns:p14="http://schemas.microsoft.com/office/powerpoint/2010/main" val="255885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C6602-F54D-4B04-98E6-CFA78F5FF0C4}"/>
              </a:ext>
            </a:extLst>
          </p:cNvPr>
          <p:cNvSpPr>
            <a:spLocks noGrp="1"/>
          </p:cNvSpPr>
          <p:nvPr>
            <p:ph type="title"/>
          </p:nvPr>
        </p:nvSpPr>
        <p:spPr/>
        <p:txBody>
          <a:bodyPr/>
          <a:lstStyle/>
          <a:p>
            <a:r>
              <a:rPr lang="en-GB" dirty="0"/>
              <a:t>Questioning concepts of neutrality and bias.</a:t>
            </a:r>
          </a:p>
        </p:txBody>
      </p:sp>
      <p:sp>
        <p:nvSpPr>
          <p:cNvPr id="3" name="Content Placeholder 2">
            <a:extLst>
              <a:ext uri="{FF2B5EF4-FFF2-40B4-BE49-F238E27FC236}">
                <a16:creationId xmlns:a16="http://schemas.microsoft.com/office/drawing/2014/main" id="{7524A998-44BB-44E4-B33B-13246508B91E}"/>
              </a:ext>
            </a:extLst>
          </p:cNvPr>
          <p:cNvSpPr>
            <a:spLocks noGrp="1"/>
          </p:cNvSpPr>
          <p:nvPr>
            <p:ph idx="1"/>
          </p:nvPr>
        </p:nvSpPr>
        <p:spPr/>
        <p:txBody>
          <a:bodyPr vert="horz" lIns="91440" tIns="45720" rIns="91440" bIns="45720" rtlCol="0" anchor="t">
            <a:normAutofit/>
          </a:bodyPr>
          <a:lstStyle/>
          <a:p>
            <a:r>
              <a:rPr lang="en-GB" dirty="0"/>
              <a:t>Who is judged to be neutral/biased?</a:t>
            </a:r>
          </a:p>
          <a:p>
            <a:r>
              <a:rPr lang="en-GB" dirty="0"/>
              <a:t>Are these terms still relevant? - Everyone writes from a particular position.</a:t>
            </a:r>
            <a:endParaRPr lang="en-GB" dirty="0">
              <a:cs typeface="Calibri"/>
            </a:endParaRPr>
          </a:p>
          <a:p>
            <a:endParaRPr lang="en-GB" dirty="0"/>
          </a:p>
          <a:p>
            <a:r>
              <a:rPr lang="en-GB" dirty="0"/>
              <a:t>Linked to questions of who is judged to be an ‘expert’ and whose work becomes the canonical/ must-read text in a subject area.</a:t>
            </a:r>
          </a:p>
          <a:p>
            <a:pPr marL="0" indent="0">
              <a:buNone/>
            </a:pPr>
            <a:endParaRPr lang="en-GB" dirty="0"/>
          </a:p>
          <a:p>
            <a:endParaRPr lang="en-GB" dirty="0"/>
          </a:p>
        </p:txBody>
      </p:sp>
    </p:spTree>
    <p:extLst>
      <p:ext uri="{BB962C8B-B14F-4D97-AF65-F5344CB8AC3E}">
        <p14:creationId xmlns:p14="http://schemas.microsoft.com/office/powerpoint/2010/main" val="825359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B93C-99AE-4129-AD32-B9A34BAF2BF8}"/>
              </a:ext>
            </a:extLst>
          </p:cNvPr>
          <p:cNvSpPr>
            <a:spLocks noGrp="1"/>
          </p:cNvSpPr>
          <p:nvPr>
            <p:ph type="title"/>
          </p:nvPr>
        </p:nvSpPr>
        <p:spPr/>
        <p:txBody>
          <a:bodyPr/>
          <a:lstStyle/>
          <a:p>
            <a:pPr>
              <a:spcBef>
                <a:spcPts val="1000"/>
              </a:spcBef>
            </a:pPr>
            <a:r>
              <a:rPr lang="en-GB" dirty="0">
                <a:ea typeface="+mj-lt"/>
                <a:cs typeface="+mj-lt"/>
              </a:rPr>
              <a:t>What does this reveal about unequal power dynamics in academia?</a:t>
            </a:r>
            <a:endParaRPr lang="en-US" dirty="0">
              <a:ea typeface="+mj-lt"/>
              <a:cs typeface="+mj-lt"/>
            </a:endParaRPr>
          </a:p>
        </p:txBody>
      </p:sp>
      <p:sp>
        <p:nvSpPr>
          <p:cNvPr id="3" name="Content Placeholder 2">
            <a:extLst>
              <a:ext uri="{FF2B5EF4-FFF2-40B4-BE49-F238E27FC236}">
                <a16:creationId xmlns:a16="http://schemas.microsoft.com/office/drawing/2014/main" id="{BD9874CF-3705-4AA5-84B3-3D4D7AA83834}"/>
              </a:ext>
            </a:extLst>
          </p:cNvPr>
          <p:cNvSpPr>
            <a:spLocks noGrp="1"/>
          </p:cNvSpPr>
          <p:nvPr>
            <p:ph idx="1"/>
          </p:nvPr>
        </p:nvSpPr>
        <p:spPr/>
        <p:txBody>
          <a:bodyPr vert="horz" lIns="91440" tIns="45720" rIns="91440" bIns="45720" rtlCol="0" anchor="t">
            <a:normAutofit/>
          </a:bodyPr>
          <a:lstStyle/>
          <a:p>
            <a:r>
              <a:rPr lang="en-GB" dirty="0">
                <a:ea typeface="+mn-lt"/>
                <a:cs typeface="+mn-lt"/>
              </a:rPr>
              <a:t>Who can access HE? Postgraduate study?</a:t>
            </a:r>
          </a:p>
          <a:p>
            <a:endParaRPr lang="en-GB" dirty="0">
              <a:ea typeface="+mn-lt"/>
              <a:cs typeface="+mn-lt"/>
            </a:endParaRPr>
          </a:p>
          <a:p>
            <a:r>
              <a:rPr lang="en-GB" dirty="0">
                <a:ea typeface="+mn-lt"/>
                <a:cs typeface="+mn-lt"/>
              </a:rPr>
              <a:t>Who gets money to fund research? </a:t>
            </a:r>
            <a:endParaRPr lang="en-US" dirty="0">
              <a:ea typeface="+mn-lt"/>
              <a:cs typeface="+mn-lt"/>
            </a:endParaRPr>
          </a:p>
          <a:p>
            <a:endParaRPr lang="en-GB" dirty="0">
              <a:ea typeface="+mn-lt"/>
              <a:cs typeface="+mn-lt"/>
            </a:endParaRPr>
          </a:p>
          <a:p>
            <a:r>
              <a:rPr lang="en-GB" dirty="0">
                <a:ea typeface="+mn-lt"/>
                <a:cs typeface="+mn-lt"/>
              </a:rPr>
              <a:t>Who has the contacts to publish? </a:t>
            </a:r>
            <a:endParaRPr lang="en-US" dirty="0">
              <a:ea typeface="+mn-lt"/>
              <a:cs typeface="+mn-lt"/>
            </a:endParaRPr>
          </a:p>
          <a:p>
            <a:endParaRPr lang="en-GB" dirty="0">
              <a:ea typeface="+mn-lt"/>
              <a:cs typeface="+mn-lt"/>
            </a:endParaRPr>
          </a:p>
          <a:p>
            <a:r>
              <a:rPr lang="en-GB" dirty="0">
                <a:ea typeface="+mn-lt"/>
                <a:cs typeface="+mn-lt"/>
              </a:rPr>
              <a:t>Who gets promoted?</a:t>
            </a:r>
          </a:p>
          <a:p>
            <a:endParaRPr lang="en-US" dirty="0">
              <a:cs typeface="Calibri"/>
            </a:endParaRPr>
          </a:p>
        </p:txBody>
      </p:sp>
    </p:spTree>
    <p:extLst>
      <p:ext uri="{BB962C8B-B14F-4D97-AF65-F5344CB8AC3E}">
        <p14:creationId xmlns:p14="http://schemas.microsoft.com/office/powerpoint/2010/main" val="204241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0C66-CA17-4EE3-B963-2B5B5C1BCDC5}"/>
              </a:ext>
            </a:extLst>
          </p:cNvPr>
          <p:cNvSpPr>
            <a:spLocks noGrp="1"/>
          </p:cNvSpPr>
          <p:nvPr>
            <p:ph type="title"/>
          </p:nvPr>
        </p:nvSpPr>
        <p:spPr/>
        <p:txBody>
          <a:bodyPr/>
          <a:lstStyle/>
          <a:p>
            <a:pPr>
              <a:spcBef>
                <a:spcPts val="1000"/>
              </a:spcBef>
            </a:pPr>
            <a:r>
              <a:rPr lang="en-GB" dirty="0">
                <a:ea typeface="+mj-lt"/>
                <a:cs typeface="+mj-lt"/>
              </a:rPr>
              <a:t>To what extent are such inequalities the legacy of colonial power dynamics?</a:t>
            </a:r>
            <a:endParaRPr lang="en-US" dirty="0">
              <a:ea typeface="+mj-lt"/>
              <a:cs typeface="+mj-lt"/>
            </a:endParaRPr>
          </a:p>
        </p:txBody>
      </p:sp>
      <p:sp>
        <p:nvSpPr>
          <p:cNvPr id="3" name="Content Placeholder 2">
            <a:extLst>
              <a:ext uri="{FF2B5EF4-FFF2-40B4-BE49-F238E27FC236}">
                <a16:creationId xmlns:a16="http://schemas.microsoft.com/office/drawing/2014/main" id="{366194A8-9140-4FE0-BBB0-0B76716F8D85}"/>
              </a:ext>
            </a:extLst>
          </p:cNvPr>
          <p:cNvSpPr>
            <a:spLocks noGrp="1"/>
          </p:cNvSpPr>
          <p:nvPr>
            <p:ph idx="1"/>
          </p:nvPr>
        </p:nvSpPr>
        <p:spPr/>
        <p:txBody>
          <a:bodyPr vert="horz" lIns="91440" tIns="45720" rIns="91440" bIns="45720" rtlCol="0" anchor="t">
            <a:normAutofit/>
          </a:bodyPr>
          <a:lstStyle/>
          <a:p>
            <a:r>
              <a:rPr lang="en-US" dirty="0">
                <a:ea typeface="+mn-lt"/>
                <a:cs typeface="+mn-lt"/>
              </a:rPr>
              <a:t>‘the European paradigm of rational knowledge, was not only elaborated in the context of, but as a part of, a power structure that involved the European colonial domination over the rest of the world. (Walter </a:t>
            </a:r>
            <a:r>
              <a:rPr lang="en-US" dirty="0" err="1">
                <a:ea typeface="+mn-lt"/>
                <a:cs typeface="+mn-lt"/>
              </a:rPr>
              <a:t>Mignolo</a:t>
            </a:r>
            <a:r>
              <a:rPr lang="en-US" dirty="0">
                <a:ea typeface="+mn-lt"/>
                <a:cs typeface="+mn-lt"/>
              </a:rPr>
              <a:t>, p. 174). </a:t>
            </a:r>
            <a:endParaRPr lang="en-US">
              <a:ea typeface="+mn-lt"/>
              <a:cs typeface="+mn-lt"/>
            </a:endParaRPr>
          </a:p>
          <a:p>
            <a:endParaRPr lang="en-US" dirty="0">
              <a:cs typeface="Calibri"/>
            </a:endParaRPr>
          </a:p>
          <a:p>
            <a:pPr marL="0" indent="0">
              <a:buNone/>
            </a:pPr>
            <a:endParaRPr lang="en-US" dirty="0">
              <a:cs typeface="Calibri"/>
            </a:endParaRPr>
          </a:p>
          <a:p>
            <a:r>
              <a:rPr lang="en-US" dirty="0">
                <a:cs typeface="Calibri"/>
              </a:rPr>
              <a:t>Myth of </a:t>
            </a:r>
            <a:r>
              <a:rPr lang="en-US" dirty="0" err="1">
                <a:cs typeface="Calibri"/>
              </a:rPr>
              <a:t>Civilisation</a:t>
            </a:r>
            <a:r>
              <a:rPr lang="en-US" dirty="0">
                <a:cs typeface="Calibri"/>
              </a:rPr>
              <a:t> mission v. 'barbarianism'</a:t>
            </a:r>
          </a:p>
          <a:p>
            <a:r>
              <a:rPr lang="en-US" dirty="0">
                <a:ea typeface="+mn-lt"/>
                <a:cs typeface="+mn-lt"/>
              </a:rPr>
              <a:t>Restricted access to education in the colonies</a:t>
            </a:r>
          </a:p>
          <a:p>
            <a:r>
              <a:rPr lang="en-US" dirty="0" err="1">
                <a:ea typeface="+mn-lt"/>
                <a:cs typeface="+mn-lt"/>
              </a:rPr>
              <a:t>Centralisation</a:t>
            </a:r>
            <a:r>
              <a:rPr lang="en-US" dirty="0">
                <a:ea typeface="+mn-lt"/>
                <a:cs typeface="+mn-lt"/>
              </a:rPr>
              <a:t> of European seats of learning</a:t>
            </a:r>
          </a:p>
          <a:p>
            <a:endParaRPr lang="en-US" dirty="0">
              <a:cs typeface="Calibri"/>
            </a:endParaRPr>
          </a:p>
          <a:p>
            <a:endParaRPr lang="en-US" dirty="0">
              <a:cs typeface="Calibri"/>
            </a:endParaRPr>
          </a:p>
        </p:txBody>
      </p:sp>
    </p:spTree>
    <p:extLst>
      <p:ext uri="{BB962C8B-B14F-4D97-AF65-F5344CB8AC3E}">
        <p14:creationId xmlns:p14="http://schemas.microsoft.com/office/powerpoint/2010/main" val="103181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317E9-FE49-4A38-874D-12AE73B42B04}"/>
              </a:ext>
            </a:extLst>
          </p:cNvPr>
          <p:cNvSpPr>
            <a:spLocks noGrp="1"/>
          </p:cNvSpPr>
          <p:nvPr>
            <p:ph type="title"/>
          </p:nvPr>
        </p:nvSpPr>
        <p:spPr/>
        <p:txBody>
          <a:bodyPr/>
          <a:lstStyle/>
          <a:p>
            <a:r>
              <a:rPr lang="en-GB" dirty="0"/>
              <a:t>‘Academic’ v. non academic sources</a:t>
            </a:r>
          </a:p>
        </p:txBody>
      </p:sp>
      <p:sp>
        <p:nvSpPr>
          <p:cNvPr id="3" name="Content Placeholder 2">
            <a:extLst>
              <a:ext uri="{FF2B5EF4-FFF2-40B4-BE49-F238E27FC236}">
                <a16:creationId xmlns:a16="http://schemas.microsoft.com/office/drawing/2014/main" id="{07C2B128-2B79-488A-8CC1-757A22548FED}"/>
              </a:ext>
            </a:extLst>
          </p:cNvPr>
          <p:cNvSpPr>
            <a:spLocks noGrp="1"/>
          </p:cNvSpPr>
          <p:nvPr>
            <p:ph idx="1"/>
          </p:nvPr>
        </p:nvSpPr>
        <p:spPr/>
        <p:txBody>
          <a:bodyPr vert="horz" lIns="91440" tIns="45720" rIns="91440" bIns="45720" rtlCol="0" anchor="t">
            <a:normAutofit/>
          </a:bodyPr>
          <a:lstStyle/>
          <a:p>
            <a:r>
              <a:rPr lang="en-GB" dirty="0"/>
              <a:t>What is an ‘academic’ source?</a:t>
            </a:r>
          </a:p>
          <a:p>
            <a:r>
              <a:rPr lang="en-GB" dirty="0"/>
              <a:t>What is a non-academic source?</a:t>
            </a:r>
          </a:p>
          <a:p>
            <a:pPr lvl="1"/>
            <a:r>
              <a:rPr lang="en-GB" dirty="0">
                <a:cs typeface="Calibri"/>
              </a:rPr>
              <a:t>Grey literature</a:t>
            </a:r>
          </a:p>
          <a:p>
            <a:r>
              <a:rPr lang="en-GB" dirty="0"/>
              <a:t>Why are non-academic sources judged to be less reliable? </a:t>
            </a:r>
            <a:endParaRPr lang="en-GB" dirty="0">
              <a:cs typeface="Calibri"/>
            </a:endParaRPr>
          </a:p>
          <a:p>
            <a:r>
              <a:rPr lang="en-GB" dirty="0"/>
              <a:t>Is this distinction valid in a digital age?</a:t>
            </a:r>
          </a:p>
          <a:p>
            <a:r>
              <a:rPr lang="en-GB" dirty="0">
                <a:cs typeface="Calibri"/>
              </a:rPr>
              <a:t>How to reference them?</a:t>
            </a:r>
          </a:p>
          <a:p>
            <a:endParaRPr lang="en-GB" dirty="0"/>
          </a:p>
        </p:txBody>
      </p:sp>
    </p:spTree>
    <p:extLst>
      <p:ext uri="{BB962C8B-B14F-4D97-AF65-F5344CB8AC3E}">
        <p14:creationId xmlns:p14="http://schemas.microsoft.com/office/powerpoint/2010/main" val="1199835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F011C-7DA5-4600-B7DC-3DB159AC77EB}"/>
              </a:ext>
            </a:extLst>
          </p:cNvPr>
          <p:cNvSpPr>
            <a:spLocks noGrp="1"/>
          </p:cNvSpPr>
          <p:nvPr>
            <p:ph type="title"/>
          </p:nvPr>
        </p:nvSpPr>
        <p:spPr/>
        <p:txBody>
          <a:bodyPr/>
          <a:lstStyle/>
          <a:p>
            <a:r>
              <a:rPr lang="en-US" dirty="0">
                <a:cs typeface="Calibri Light"/>
              </a:rPr>
              <a:t>Why is this important for this module?</a:t>
            </a:r>
            <a:endParaRPr lang="en-US" dirty="0"/>
          </a:p>
        </p:txBody>
      </p:sp>
      <p:sp>
        <p:nvSpPr>
          <p:cNvPr id="3" name="Content Placeholder 2">
            <a:extLst>
              <a:ext uri="{FF2B5EF4-FFF2-40B4-BE49-F238E27FC236}">
                <a16:creationId xmlns:a16="http://schemas.microsoft.com/office/drawing/2014/main" id="{D7445F9E-AD02-4F3C-BE71-D0E3678FD888}"/>
              </a:ext>
            </a:extLst>
          </p:cNvPr>
          <p:cNvSpPr>
            <a:spLocks noGrp="1"/>
          </p:cNvSpPr>
          <p:nvPr>
            <p:ph idx="1"/>
          </p:nvPr>
        </p:nvSpPr>
        <p:spPr/>
        <p:txBody>
          <a:bodyPr vert="horz" lIns="91440" tIns="45720" rIns="91440" bIns="45720" rtlCol="0" anchor="t">
            <a:normAutofit/>
          </a:bodyPr>
          <a:lstStyle/>
          <a:p>
            <a:r>
              <a:rPr lang="en-US" dirty="0">
                <a:cs typeface="Calibri"/>
              </a:rPr>
              <a:t>Central to module's aims:</a:t>
            </a:r>
          </a:p>
          <a:p>
            <a:pPr marL="457200" lvl="1" indent="0">
              <a:buNone/>
            </a:pPr>
            <a:endParaRPr lang="en-US" dirty="0">
              <a:cs typeface="Calibri"/>
            </a:endParaRPr>
          </a:p>
          <a:p>
            <a:pPr marL="457200" lvl="1" indent="0">
              <a:buNone/>
            </a:pPr>
            <a:endParaRPr lang="en-US" dirty="0">
              <a:cs typeface="Calibri"/>
            </a:endParaRPr>
          </a:p>
          <a:p>
            <a:r>
              <a:rPr lang="en-US" dirty="0">
                <a:cs typeface="Calibri"/>
              </a:rPr>
              <a:t>Lecturers have done this work on their own course content and reading lists.</a:t>
            </a:r>
          </a:p>
          <a:p>
            <a:endParaRPr lang="en-US" dirty="0">
              <a:cs typeface="Calibri"/>
            </a:endParaRPr>
          </a:p>
          <a:p>
            <a:r>
              <a:rPr lang="en-US" dirty="0">
                <a:cs typeface="Calibri"/>
              </a:rPr>
              <a:t>On the mark scheme!</a:t>
            </a:r>
          </a:p>
        </p:txBody>
      </p:sp>
    </p:spTree>
    <p:extLst>
      <p:ext uri="{BB962C8B-B14F-4D97-AF65-F5344CB8AC3E}">
        <p14:creationId xmlns:p14="http://schemas.microsoft.com/office/powerpoint/2010/main" val="3961926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88A9A-83E6-4A07-8447-3AA7A20766CC}"/>
              </a:ext>
            </a:extLst>
          </p:cNvPr>
          <p:cNvSpPr>
            <a:spLocks noGrp="1"/>
          </p:cNvSpPr>
          <p:nvPr>
            <p:ph type="title"/>
          </p:nvPr>
        </p:nvSpPr>
        <p:spPr/>
        <p:txBody>
          <a:bodyPr/>
          <a:lstStyle/>
          <a:p>
            <a:r>
              <a:rPr lang="en-GB">
                <a:ea typeface="+mj-lt"/>
                <a:cs typeface="+mj-lt"/>
              </a:rPr>
              <a:t>What can you do? (1)</a:t>
            </a:r>
            <a:endParaRPr lang="en-US">
              <a:cs typeface="Calibri Light"/>
            </a:endParaRPr>
          </a:p>
        </p:txBody>
      </p:sp>
      <p:sp>
        <p:nvSpPr>
          <p:cNvPr id="3" name="Content Placeholder 2">
            <a:extLst>
              <a:ext uri="{FF2B5EF4-FFF2-40B4-BE49-F238E27FC236}">
                <a16:creationId xmlns:a16="http://schemas.microsoft.com/office/drawing/2014/main" id="{CA5ED42E-AE5C-4EAA-823B-45E0F1D60771}"/>
              </a:ext>
            </a:extLst>
          </p:cNvPr>
          <p:cNvSpPr>
            <a:spLocks noGrp="1"/>
          </p:cNvSpPr>
          <p:nvPr>
            <p:ph idx="1"/>
          </p:nvPr>
        </p:nvSpPr>
        <p:spPr/>
        <p:txBody>
          <a:bodyPr vert="horz" lIns="91440" tIns="45720" rIns="91440" bIns="45720" rtlCol="0" anchor="t">
            <a:normAutofit/>
          </a:bodyPr>
          <a:lstStyle/>
          <a:p>
            <a:r>
              <a:rPr lang="en-GB" dirty="0">
                <a:ea typeface="+mn-lt"/>
                <a:cs typeface="+mn-lt"/>
              </a:rPr>
              <a:t>Be pro-active in citing.</a:t>
            </a:r>
            <a:endParaRPr lang="en-US" dirty="0">
              <a:ea typeface="+mn-lt"/>
              <a:cs typeface="+mn-lt"/>
            </a:endParaRPr>
          </a:p>
          <a:p>
            <a:pPr lvl="1"/>
            <a:r>
              <a:rPr lang="en-GB" sz="2800" dirty="0">
                <a:ea typeface="+mn-lt"/>
                <a:cs typeface="+mn-lt"/>
              </a:rPr>
              <a:t>Identify what gaps there are in your reading/previous citation practices.</a:t>
            </a:r>
          </a:p>
          <a:p>
            <a:pPr lvl="1"/>
            <a:r>
              <a:rPr lang="en-GB" sz="2800" dirty="0">
                <a:ea typeface="+mn-lt"/>
                <a:cs typeface="+mn-lt"/>
              </a:rPr>
              <a:t>Use twitter to follow a greater range of academics and see who they quote/use #s - #citeblackwomen</a:t>
            </a:r>
          </a:p>
          <a:p>
            <a:endParaRPr lang="en-US" dirty="0">
              <a:cs typeface="Calibri"/>
            </a:endParaRPr>
          </a:p>
        </p:txBody>
      </p:sp>
    </p:spTree>
    <p:extLst>
      <p:ext uri="{BB962C8B-B14F-4D97-AF65-F5344CB8AC3E}">
        <p14:creationId xmlns:p14="http://schemas.microsoft.com/office/powerpoint/2010/main" val="72736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275</Words>
  <Application>Microsoft Office PowerPoint</Application>
  <PresentationFormat>Widescreen</PresentationFormat>
  <Paragraphs>33</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Discussing inclusive citation with students</vt:lpstr>
      <vt:lpstr>Inclusive citation/ referencing – what is it?</vt:lpstr>
      <vt:lpstr>Is academic citation neutral?</vt:lpstr>
      <vt:lpstr>Questioning concepts of neutrality and bias.</vt:lpstr>
      <vt:lpstr>What does this reveal about unequal power dynamics in academia?</vt:lpstr>
      <vt:lpstr>To what extent are such inequalities the legacy of colonial power dynamics?</vt:lpstr>
      <vt:lpstr>‘Academic’ v. non academic sources</vt:lpstr>
      <vt:lpstr>Why is this important for this module?</vt:lpstr>
      <vt:lpstr>What can you do? (1)</vt:lpstr>
      <vt:lpstr>What can you do? (2)</vt:lpstr>
      <vt:lpstr>Seminar/Workshop preparation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Citation</dc:title>
  <dc:creator>Nina Wardleworth</dc:creator>
  <cp:lastModifiedBy>Nina Wardleworth</cp:lastModifiedBy>
  <cp:revision>755</cp:revision>
  <dcterms:created xsi:type="dcterms:W3CDTF">2020-09-30T10:29:56Z</dcterms:created>
  <dcterms:modified xsi:type="dcterms:W3CDTF">2021-10-06T14:12:50Z</dcterms:modified>
</cp:coreProperties>
</file>